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0"/>
  </p:notesMasterIdLst>
  <p:sldIdLst>
    <p:sldId id="256" r:id="rId2"/>
    <p:sldId id="258" r:id="rId3"/>
    <p:sldId id="259" r:id="rId4"/>
    <p:sldId id="257" r:id="rId5"/>
    <p:sldId id="288" r:id="rId6"/>
    <p:sldId id="261" r:id="rId7"/>
    <p:sldId id="262" r:id="rId8"/>
    <p:sldId id="260" r:id="rId9"/>
    <p:sldId id="263" r:id="rId10"/>
    <p:sldId id="265" r:id="rId11"/>
    <p:sldId id="269" r:id="rId12"/>
    <p:sldId id="268" r:id="rId13"/>
    <p:sldId id="270" r:id="rId14"/>
    <p:sldId id="273" r:id="rId15"/>
    <p:sldId id="274" r:id="rId16"/>
    <p:sldId id="275" r:id="rId17"/>
    <p:sldId id="276" r:id="rId18"/>
    <p:sldId id="278" r:id="rId19"/>
    <p:sldId id="277" r:id="rId20"/>
    <p:sldId id="279" r:id="rId21"/>
    <p:sldId id="280" r:id="rId22"/>
    <p:sldId id="281" r:id="rId23"/>
    <p:sldId id="282" r:id="rId24"/>
    <p:sldId id="283" r:id="rId25"/>
    <p:sldId id="285" r:id="rId26"/>
    <p:sldId id="286" r:id="rId27"/>
    <p:sldId id="287" r:id="rId28"/>
    <p:sldId id="300" r:id="rId29"/>
    <p:sldId id="295" r:id="rId30"/>
    <p:sldId id="296" r:id="rId31"/>
    <p:sldId id="298" r:id="rId32"/>
    <p:sldId id="297" r:id="rId33"/>
    <p:sldId id="299" r:id="rId34"/>
    <p:sldId id="289" r:id="rId35"/>
    <p:sldId id="293" r:id="rId36"/>
    <p:sldId id="290" r:id="rId37"/>
    <p:sldId id="291" r:id="rId38"/>
    <p:sldId id="292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73" autoAdjust="0"/>
    <p:restoredTop sz="95146" autoAdjust="0"/>
  </p:normalViewPr>
  <p:slideViewPr>
    <p:cSldViewPr snapToGrid="0">
      <p:cViewPr>
        <p:scale>
          <a:sx n="62" d="100"/>
          <a:sy n="62" d="100"/>
        </p:scale>
        <p:origin x="396" y="10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F5A35FA-C048-40D5-951E-03F7480D679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F07DF7E-B147-4BD8-B232-17F074F8C001}">
      <dgm:prSet/>
      <dgm:spPr/>
      <dgm:t>
        <a:bodyPr/>
        <a:lstStyle/>
        <a:p>
          <a:r>
            <a:rPr lang="hr-HR" baseline="0"/>
            <a:t>Turistička web aplikacija</a:t>
          </a:r>
          <a:endParaRPr lang="en-US"/>
        </a:p>
      </dgm:t>
    </dgm:pt>
    <dgm:pt modelId="{4BF49FAB-587A-448F-B284-8F1DE3DE3D99}" type="parTrans" cxnId="{9B530B36-A53F-41B1-A1AA-008DC5A3B050}">
      <dgm:prSet/>
      <dgm:spPr/>
      <dgm:t>
        <a:bodyPr/>
        <a:lstStyle/>
        <a:p>
          <a:endParaRPr lang="en-US"/>
        </a:p>
      </dgm:t>
    </dgm:pt>
    <dgm:pt modelId="{24634958-5A4E-44C5-8A12-3C610F65BA4F}" type="sibTrans" cxnId="{9B530B36-A53F-41B1-A1AA-008DC5A3B050}">
      <dgm:prSet/>
      <dgm:spPr/>
      <dgm:t>
        <a:bodyPr/>
        <a:lstStyle/>
        <a:p>
          <a:endParaRPr lang="en-US"/>
        </a:p>
      </dgm:t>
    </dgm:pt>
    <dgm:pt modelId="{796CDDA9-5C32-4EFB-A468-E0313BEA2F64}">
      <dgm:prSet/>
      <dgm:spPr/>
      <dgm:t>
        <a:bodyPr/>
        <a:lstStyle/>
        <a:p>
          <a:r>
            <a:rPr lang="hr-HR" baseline="0"/>
            <a:t>Karta s pinovima - svaki pin predstavlja priču, legendu ili zanimljivost koju su podijelili drugi korisnici</a:t>
          </a:r>
          <a:endParaRPr lang="en-US"/>
        </a:p>
      </dgm:t>
    </dgm:pt>
    <dgm:pt modelId="{42D80252-0D61-4117-8F21-587C626B80CD}" type="parTrans" cxnId="{7D9D3C50-F83A-4218-8F39-02F3E8ACDCDF}">
      <dgm:prSet/>
      <dgm:spPr/>
      <dgm:t>
        <a:bodyPr/>
        <a:lstStyle/>
        <a:p>
          <a:endParaRPr lang="en-US"/>
        </a:p>
      </dgm:t>
    </dgm:pt>
    <dgm:pt modelId="{C77ECDA9-F5F9-41D3-B114-409DD5961E13}" type="sibTrans" cxnId="{7D9D3C50-F83A-4218-8F39-02F3E8ACDCDF}">
      <dgm:prSet/>
      <dgm:spPr/>
      <dgm:t>
        <a:bodyPr/>
        <a:lstStyle/>
        <a:p>
          <a:endParaRPr lang="en-US"/>
        </a:p>
      </dgm:t>
    </dgm:pt>
    <dgm:pt modelId="{420171FC-0418-4248-95DA-DF01F2D00F20}">
      <dgm:prSet/>
      <dgm:spPr/>
      <dgm:t>
        <a:bodyPr/>
        <a:lstStyle/>
        <a:p>
          <a:r>
            <a:rPr lang="hr-HR" baseline="0"/>
            <a:t>Lokalci stvaraju objave i dijele priče</a:t>
          </a:r>
          <a:endParaRPr lang="en-US"/>
        </a:p>
      </dgm:t>
    </dgm:pt>
    <dgm:pt modelId="{3BB86657-327F-4674-BF49-B80D3CF1C2B7}" type="parTrans" cxnId="{DDF9E47D-89F7-4C33-96D5-AC39EDF51923}">
      <dgm:prSet/>
      <dgm:spPr/>
      <dgm:t>
        <a:bodyPr/>
        <a:lstStyle/>
        <a:p>
          <a:endParaRPr lang="en-US"/>
        </a:p>
      </dgm:t>
    </dgm:pt>
    <dgm:pt modelId="{DD0B6B9C-ED26-4DCC-9354-620F33F2079A}" type="sibTrans" cxnId="{DDF9E47D-89F7-4C33-96D5-AC39EDF51923}">
      <dgm:prSet/>
      <dgm:spPr/>
      <dgm:t>
        <a:bodyPr/>
        <a:lstStyle/>
        <a:p>
          <a:endParaRPr lang="en-US"/>
        </a:p>
      </dgm:t>
    </dgm:pt>
    <dgm:pt modelId="{1D40DF3F-2B12-473C-85B5-3F240ED51D28}">
      <dgm:prSet/>
      <dgm:spPr/>
      <dgm:t>
        <a:bodyPr/>
        <a:lstStyle/>
        <a:p>
          <a:r>
            <a:rPr lang="it-IT" baseline="0"/>
            <a:t>Turisti mogu pregledavati i prijavljivati sadržaj</a:t>
          </a:r>
          <a:endParaRPr lang="en-US"/>
        </a:p>
      </dgm:t>
    </dgm:pt>
    <dgm:pt modelId="{A8C27FA6-F4D0-4977-85F2-2EBF8BE0F042}" type="parTrans" cxnId="{53B58E01-F499-4BDA-8DBE-B50CDD16B3FB}">
      <dgm:prSet/>
      <dgm:spPr/>
      <dgm:t>
        <a:bodyPr/>
        <a:lstStyle/>
        <a:p>
          <a:endParaRPr lang="en-US"/>
        </a:p>
      </dgm:t>
    </dgm:pt>
    <dgm:pt modelId="{7DB3B101-49AC-4CAA-BD2E-8530F701B3A6}" type="sibTrans" cxnId="{53B58E01-F499-4BDA-8DBE-B50CDD16B3FB}">
      <dgm:prSet/>
      <dgm:spPr/>
      <dgm:t>
        <a:bodyPr/>
        <a:lstStyle/>
        <a:p>
          <a:endParaRPr lang="en-US"/>
        </a:p>
      </dgm:t>
    </dgm:pt>
    <dgm:pt modelId="{01FFB3E7-43CD-4375-972A-DCDC2910CCBB}" type="pres">
      <dgm:prSet presAssocID="{BF5A35FA-C048-40D5-951E-03F7480D6791}" presName="linear" presStyleCnt="0">
        <dgm:presLayoutVars>
          <dgm:animLvl val="lvl"/>
          <dgm:resizeHandles val="exact"/>
        </dgm:presLayoutVars>
      </dgm:prSet>
      <dgm:spPr/>
    </dgm:pt>
    <dgm:pt modelId="{EA815BC5-E1FD-43D2-8081-ABA73039D6A2}" type="pres">
      <dgm:prSet presAssocID="{CF07DF7E-B147-4BD8-B232-17F074F8C00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EAC100A-3F2A-4E2B-BE64-C4C3AD2B71B5}" type="pres">
      <dgm:prSet presAssocID="{24634958-5A4E-44C5-8A12-3C610F65BA4F}" presName="spacer" presStyleCnt="0"/>
      <dgm:spPr/>
    </dgm:pt>
    <dgm:pt modelId="{B519B359-4E43-457C-B2EE-3BFBDB6570A6}" type="pres">
      <dgm:prSet presAssocID="{796CDDA9-5C32-4EFB-A468-E0313BEA2F6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F93A24A-385C-4EBA-9928-5FF108CDD12F}" type="pres">
      <dgm:prSet presAssocID="{C77ECDA9-F5F9-41D3-B114-409DD5961E13}" presName="spacer" presStyleCnt="0"/>
      <dgm:spPr/>
    </dgm:pt>
    <dgm:pt modelId="{E6AA545D-D69A-41FE-A748-8EBE49770DA1}" type="pres">
      <dgm:prSet presAssocID="{420171FC-0418-4248-95DA-DF01F2D00F2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9933FF9-628E-42A1-997E-B42FA8403F3F}" type="pres">
      <dgm:prSet presAssocID="{DD0B6B9C-ED26-4DCC-9354-620F33F2079A}" presName="spacer" presStyleCnt="0"/>
      <dgm:spPr/>
    </dgm:pt>
    <dgm:pt modelId="{7A7769AD-E67B-48ED-A5AF-52C03EA7D801}" type="pres">
      <dgm:prSet presAssocID="{1D40DF3F-2B12-473C-85B5-3F240ED51D2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3B58E01-F499-4BDA-8DBE-B50CDD16B3FB}" srcId="{BF5A35FA-C048-40D5-951E-03F7480D6791}" destId="{1D40DF3F-2B12-473C-85B5-3F240ED51D28}" srcOrd="3" destOrd="0" parTransId="{A8C27FA6-F4D0-4977-85F2-2EBF8BE0F042}" sibTransId="{7DB3B101-49AC-4CAA-BD2E-8530F701B3A6}"/>
    <dgm:cxn modelId="{C1BA7F26-C009-47A4-8500-7BFEF3AB9FAD}" type="presOf" srcId="{BF5A35FA-C048-40D5-951E-03F7480D6791}" destId="{01FFB3E7-43CD-4375-972A-DCDC2910CCBB}" srcOrd="0" destOrd="0" presId="urn:microsoft.com/office/officeart/2005/8/layout/vList2"/>
    <dgm:cxn modelId="{9B530B36-A53F-41B1-A1AA-008DC5A3B050}" srcId="{BF5A35FA-C048-40D5-951E-03F7480D6791}" destId="{CF07DF7E-B147-4BD8-B232-17F074F8C001}" srcOrd="0" destOrd="0" parTransId="{4BF49FAB-587A-448F-B284-8F1DE3DE3D99}" sibTransId="{24634958-5A4E-44C5-8A12-3C610F65BA4F}"/>
    <dgm:cxn modelId="{37AC553C-4178-4596-8486-4F959F15BB96}" type="presOf" srcId="{1D40DF3F-2B12-473C-85B5-3F240ED51D28}" destId="{7A7769AD-E67B-48ED-A5AF-52C03EA7D801}" srcOrd="0" destOrd="0" presId="urn:microsoft.com/office/officeart/2005/8/layout/vList2"/>
    <dgm:cxn modelId="{31E0335C-9AB7-4B93-BEBB-4A1B0E8BF227}" type="presOf" srcId="{CF07DF7E-B147-4BD8-B232-17F074F8C001}" destId="{EA815BC5-E1FD-43D2-8081-ABA73039D6A2}" srcOrd="0" destOrd="0" presId="urn:microsoft.com/office/officeart/2005/8/layout/vList2"/>
    <dgm:cxn modelId="{7D9D3C50-F83A-4218-8F39-02F3E8ACDCDF}" srcId="{BF5A35FA-C048-40D5-951E-03F7480D6791}" destId="{796CDDA9-5C32-4EFB-A468-E0313BEA2F64}" srcOrd="1" destOrd="0" parTransId="{42D80252-0D61-4117-8F21-587C626B80CD}" sibTransId="{C77ECDA9-F5F9-41D3-B114-409DD5961E13}"/>
    <dgm:cxn modelId="{830D1C59-2FF4-4366-BB88-BD42F85C4461}" type="presOf" srcId="{420171FC-0418-4248-95DA-DF01F2D00F20}" destId="{E6AA545D-D69A-41FE-A748-8EBE49770DA1}" srcOrd="0" destOrd="0" presId="urn:microsoft.com/office/officeart/2005/8/layout/vList2"/>
    <dgm:cxn modelId="{DDF9E47D-89F7-4C33-96D5-AC39EDF51923}" srcId="{BF5A35FA-C048-40D5-951E-03F7480D6791}" destId="{420171FC-0418-4248-95DA-DF01F2D00F20}" srcOrd="2" destOrd="0" parTransId="{3BB86657-327F-4674-BF49-B80D3CF1C2B7}" sibTransId="{DD0B6B9C-ED26-4DCC-9354-620F33F2079A}"/>
    <dgm:cxn modelId="{EA0CAEAD-1333-4615-92D8-6D50FC7B482D}" type="presOf" srcId="{796CDDA9-5C32-4EFB-A468-E0313BEA2F64}" destId="{B519B359-4E43-457C-B2EE-3BFBDB6570A6}" srcOrd="0" destOrd="0" presId="urn:microsoft.com/office/officeart/2005/8/layout/vList2"/>
    <dgm:cxn modelId="{68A600E5-0769-4374-BAB1-DDEE9385D114}" type="presParOf" srcId="{01FFB3E7-43CD-4375-972A-DCDC2910CCBB}" destId="{EA815BC5-E1FD-43D2-8081-ABA73039D6A2}" srcOrd="0" destOrd="0" presId="urn:microsoft.com/office/officeart/2005/8/layout/vList2"/>
    <dgm:cxn modelId="{A45016F7-3C2F-45D7-9C40-72F7CC546D2F}" type="presParOf" srcId="{01FFB3E7-43CD-4375-972A-DCDC2910CCBB}" destId="{5EAC100A-3F2A-4E2B-BE64-C4C3AD2B71B5}" srcOrd="1" destOrd="0" presId="urn:microsoft.com/office/officeart/2005/8/layout/vList2"/>
    <dgm:cxn modelId="{BD69DD35-A287-4D56-9D5C-D434C7D4FE23}" type="presParOf" srcId="{01FFB3E7-43CD-4375-972A-DCDC2910CCBB}" destId="{B519B359-4E43-457C-B2EE-3BFBDB6570A6}" srcOrd="2" destOrd="0" presId="urn:microsoft.com/office/officeart/2005/8/layout/vList2"/>
    <dgm:cxn modelId="{4E2A115B-E60B-4F2E-A468-96CECEF1EF09}" type="presParOf" srcId="{01FFB3E7-43CD-4375-972A-DCDC2910CCBB}" destId="{0F93A24A-385C-4EBA-9928-5FF108CDD12F}" srcOrd="3" destOrd="0" presId="urn:microsoft.com/office/officeart/2005/8/layout/vList2"/>
    <dgm:cxn modelId="{3B0A1126-D562-498E-8054-5860ECC535CB}" type="presParOf" srcId="{01FFB3E7-43CD-4375-972A-DCDC2910CCBB}" destId="{E6AA545D-D69A-41FE-A748-8EBE49770DA1}" srcOrd="4" destOrd="0" presId="urn:microsoft.com/office/officeart/2005/8/layout/vList2"/>
    <dgm:cxn modelId="{C7919941-8E19-48C5-942E-FE3AE58074F5}" type="presParOf" srcId="{01FFB3E7-43CD-4375-972A-DCDC2910CCBB}" destId="{F9933FF9-628E-42A1-997E-B42FA8403F3F}" srcOrd="5" destOrd="0" presId="urn:microsoft.com/office/officeart/2005/8/layout/vList2"/>
    <dgm:cxn modelId="{142A8C4B-2BA4-4643-B3EB-838C51C8ADF4}" type="presParOf" srcId="{01FFB3E7-43CD-4375-972A-DCDC2910CCBB}" destId="{7A7769AD-E67B-48ED-A5AF-52C03EA7D80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312484-531F-4204-AF59-31776D88B786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A039EE2-7770-4086-9F4B-E29FAA55361C}">
      <dgm:prSet/>
      <dgm:spPr/>
      <dgm:t>
        <a:bodyPr/>
        <a:lstStyle/>
        <a:p>
          <a:r>
            <a:rPr lang="hr-HR"/>
            <a:t>Sličnosti s našom aplikacijom:</a:t>
          </a:r>
          <a:endParaRPr lang="en-US"/>
        </a:p>
      </dgm:t>
    </dgm:pt>
    <dgm:pt modelId="{060772B5-0EB9-43B9-B841-6B38430ADD4C}" type="parTrans" cxnId="{02BF610F-8ECA-4257-8F3B-55222AD40A4E}">
      <dgm:prSet/>
      <dgm:spPr/>
      <dgm:t>
        <a:bodyPr/>
        <a:lstStyle/>
        <a:p>
          <a:endParaRPr lang="en-US"/>
        </a:p>
      </dgm:t>
    </dgm:pt>
    <dgm:pt modelId="{4BFE0BCB-9798-4B2D-95AE-C8FB8BF5ACD0}" type="sibTrans" cxnId="{02BF610F-8ECA-4257-8F3B-55222AD40A4E}">
      <dgm:prSet/>
      <dgm:spPr/>
      <dgm:t>
        <a:bodyPr/>
        <a:lstStyle/>
        <a:p>
          <a:endParaRPr lang="en-US"/>
        </a:p>
      </dgm:t>
    </dgm:pt>
    <dgm:pt modelId="{264B29B9-0D61-4F76-AB57-11C62E7ED076}">
      <dgm:prSet/>
      <dgm:spPr/>
      <dgm:t>
        <a:bodyPr/>
        <a:lstStyle/>
        <a:p>
          <a:r>
            <a:rPr lang="hr-HR"/>
            <a:t>prikazuje popularne turističke destinacije, kulturne znamenitosti i atrakcije u olbiku karte</a:t>
          </a:r>
          <a:endParaRPr lang="en-US"/>
        </a:p>
      </dgm:t>
    </dgm:pt>
    <dgm:pt modelId="{F986F67A-EE72-4E5B-9AB0-DF86A054B310}" type="parTrans" cxnId="{FA4012AA-2AEF-4294-B4AE-D3B927832D29}">
      <dgm:prSet/>
      <dgm:spPr/>
      <dgm:t>
        <a:bodyPr/>
        <a:lstStyle/>
        <a:p>
          <a:endParaRPr lang="en-US"/>
        </a:p>
      </dgm:t>
    </dgm:pt>
    <dgm:pt modelId="{A5F2F0B0-6F33-4FE2-9997-9AF653CA5BE6}" type="sibTrans" cxnId="{FA4012AA-2AEF-4294-B4AE-D3B927832D29}">
      <dgm:prSet/>
      <dgm:spPr/>
      <dgm:t>
        <a:bodyPr/>
        <a:lstStyle/>
        <a:p>
          <a:endParaRPr lang="en-US"/>
        </a:p>
      </dgm:t>
    </dgm:pt>
    <dgm:pt modelId="{E4C2C940-2901-4E9F-929F-9423A0D77113}">
      <dgm:prSet/>
      <dgm:spPr/>
      <dgm:t>
        <a:bodyPr/>
        <a:lstStyle/>
        <a:p>
          <a:r>
            <a:rPr lang="hr-HR"/>
            <a:t>Nudi korisnicima komentiranje na označenim mjestima na karti</a:t>
          </a:r>
          <a:endParaRPr lang="en-US"/>
        </a:p>
      </dgm:t>
    </dgm:pt>
    <dgm:pt modelId="{D04BF164-F4E0-4A70-A7D1-EAAE4E1A86D5}" type="parTrans" cxnId="{44565E7C-D4DA-40B5-B8AD-6E80C81A3280}">
      <dgm:prSet/>
      <dgm:spPr/>
      <dgm:t>
        <a:bodyPr/>
        <a:lstStyle/>
        <a:p>
          <a:endParaRPr lang="en-US"/>
        </a:p>
      </dgm:t>
    </dgm:pt>
    <dgm:pt modelId="{B675501A-9882-4D82-B397-C1293A68698F}" type="sibTrans" cxnId="{44565E7C-D4DA-40B5-B8AD-6E80C81A3280}">
      <dgm:prSet/>
      <dgm:spPr/>
      <dgm:t>
        <a:bodyPr/>
        <a:lstStyle/>
        <a:p>
          <a:endParaRPr lang="en-US"/>
        </a:p>
      </dgm:t>
    </dgm:pt>
    <dgm:pt modelId="{E5675E10-0B44-4F65-887B-1932A64CB5CB}">
      <dgm:prSet/>
      <dgm:spPr/>
      <dgm:t>
        <a:bodyPr/>
        <a:lstStyle/>
        <a:p>
          <a:r>
            <a:rPr lang="hr-HR"/>
            <a:t>Razlike:</a:t>
          </a:r>
          <a:endParaRPr lang="en-US"/>
        </a:p>
      </dgm:t>
    </dgm:pt>
    <dgm:pt modelId="{42EA2AF8-5BBC-41FF-BA44-A65F128F1190}" type="parTrans" cxnId="{7EF59D2B-97B9-46C0-B507-D976B2F95FA3}">
      <dgm:prSet/>
      <dgm:spPr/>
      <dgm:t>
        <a:bodyPr/>
        <a:lstStyle/>
        <a:p>
          <a:endParaRPr lang="en-US"/>
        </a:p>
      </dgm:t>
    </dgm:pt>
    <dgm:pt modelId="{0B448196-A8AA-4E30-BBCA-772216B8D6B2}" type="sibTrans" cxnId="{7EF59D2B-97B9-46C0-B507-D976B2F95FA3}">
      <dgm:prSet/>
      <dgm:spPr/>
      <dgm:t>
        <a:bodyPr/>
        <a:lstStyle/>
        <a:p>
          <a:endParaRPr lang="en-US"/>
        </a:p>
      </dgm:t>
    </dgm:pt>
    <dgm:pt modelId="{CD69C4A8-7075-4262-A947-FCD63F74EC48}">
      <dgm:prSet/>
      <dgm:spPr/>
      <dgm:t>
        <a:bodyPr/>
        <a:lstStyle/>
        <a:p>
          <a:r>
            <a:rPr lang="hr-HR"/>
            <a:t>Google Mapsa prvenstveno služi navigaciji i pronalaženju općih informacija; HoodClassics je subjektivan pogled lokalne zajednice</a:t>
          </a:r>
          <a:endParaRPr lang="en-US"/>
        </a:p>
      </dgm:t>
    </dgm:pt>
    <dgm:pt modelId="{F04DB709-D0F1-4CBB-8137-0244D6D8AB92}" type="parTrans" cxnId="{E9F27364-3155-4683-8B22-55701CBECBE5}">
      <dgm:prSet/>
      <dgm:spPr/>
      <dgm:t>
        <a:bodyPr/>
        <a:lstStyle/>
        <a:p>
          <a:endParaRPr lang="en-US"/>
        </a:p>
      </dgm:t>
    </dgm:pt>
    <dgm:pt modelId="{4754B2AD-9579-49CE-8EE5-D8854632F229}" type="sibTrans" cxnId="{E9F27364-3155-4683-8B22-55701CBECBE5}">
      <dgm:prSet/>
      <dgm:spPr/>
      <dgm:t>
        <a:bodyPr/>
        <a:lstStyle/>
        <a:p>
          <a:endParaRPr lang="en-US"/>
        </a:p>
      </dgm:t>
    </dgm:pt>
    <dgm:pt modelId="{E0BAF2DD-742D-4B56-970E-02C1A0A69FEB}">
      <dgm:prSet/>
      <dgm:spPr/>
      <dgm:t>
        <a:bodyPr/>
        <a:lstStyle/>
        <a:p>
          <a:r>
            <a:rPr lang="hr-HR"/>
            <a:t>HoodClassics se oslanja na lokalne korisnike za stvaranje sadržaja</a:t>
          </a:r>
          <a:endParaRPr lang="en-US"/>
        </a:p>
      </dgm:t>
    </dgm:pt>
    <dgm:pt modelId="{63B639D2-C6B8-4F2A-8B16-43C178A8581D}" type="parTrans" cxnId="{67D0D5BC-AC2C-4EC7-BD16-8C29B377DDBA}">
      <dgm:prSet/>
      <dgm:spPr/>
      <dgm:t>
        <a:bodyPr/>
        <a:lstStyle/>
        <a:p>
          <a:endParaRPr lang="en-US"/>
        </a:p>
      </dgm:t>
    </dgm:pt>
    <dgm:pt modelId="{C0651EC5-5334-4A3D-B58C-ED00A3D19DDC}" type="sibTrans" cxnId="{67D0D5BC-AC2C-4EC7-BD16-8C29B377DDBA}">
      <dgm:prSet/>
      <dgm:spPr/>
      <dgm:t>
        <a:bodyPr/>
        <a:lstStyle/>
        <a:p>
          <a:endParaRPr lang="en-US"/>
        </a:p>
      </dgm:t>
    </dgm:pt>
    <dgm:pt modelId="{5B4A665E-F56A-4275-A73F-F5CC4A72345B}">
      <dgm:prSet/>
      <dgm:spPr/>
      <dgm:t>
        <a:bodyPr/>
        <a:lstStyle/>
        <a:p>
          <a:r>
            <a:rPr lang="hr-HR"/>
            <a:t>Google Maps objavljuje recenzije i ocjene za lokacije</a:t>
          </a:r>
          <a:endParaRPr lang="en-US"/>
        </a:p>
      </dgm:t>
    </dgm:pt>
    <dgm:pt modelId="{E0FA941E-90B5-4302-A75A-48396E00AA71}" type="parTrans" cxnId="{DD3733DB-54E9-4B73-AD75-8233EB6797D3}">
      <dgm:prSet/>
      <dgm:spPr/>
      <dgm:t>
        <a:bodyPr/>
        <a:lstStyle/>
        <a:p>
          <a:endParaRPr lang="en-US"/>
        </a:p>
      </dgm:t>
    </dgm:pt>
    <dgm:pt modelId="{620E445D-3FBF-4701-B7BF-CCF03520DC7F}" type="sibTrans" cxnId="{DD3733DB-54E9-4B73-AD75-8233EB6797D3}">
      <dgm:prSet/>
      <dgm:spPr/>
      <dgm:t>
        <a:bodyPr/>
        <a:lstStyle/>
        <a:p>
          <a:endParaRPr lang="en-US"/>
        </a:p>
      </dgm:t>
    </dgm:pt>
    <dgm:pt modelId="{38CD8C95-9C56-4CE3-8315-F634ECFF10F4}">
      <dgm:prSet/>
      <dgm:spPr/>
      <dgm:t>
        <a:bodyPr/>
        <a:lstStyle/>
        <a:p>
          <a:r>
            <a:rPr lang="hr-HR"/>
            <a:t>HoodClassics omogućuje filtriranje sadržaja prema interesima</a:t>
          </a:r>
          <a:endParaRPr lang="en-US"/>
        </a:p>
      </dgm:t>
    </dgm:pt>
    <dgm:pt modelId="{FD16BC75-1C0D-4454-849A-76DDCCE4DFF7}" type="parTrans" cxnId="{126CB267-56DA-485C-82C3-09480328558F}">
      <dgm:prSet/>
      <dgm:spPr/>
      <dgm:t>
        <a:bodyPr/>
        <a:lstStyle/>
        <a:p>
          <a:endParaRPr lang="en-US"/>
        </a:p>
      </dgm:t>
    </dgm:pt>
    <dgm:pt modelId="{DA387987-4B5A-4500-A3B5-E9AAF800B326}" type="sibTrans" cxnId="{126CB267-56DA-485C-82C3-09480328558F}">
      <dgm:prSet/>
      <dgm:spPr/>
      <dgm:t>
        <a:bodyPr/>
        <a:lstStyle/>
        <a:p>
          <a:endParaRPr lang="en-US"/>
        </a:p>
      </dgm:t>
    </dgm:pt>
    <dgm:pt modelId="{AEB71A4E-D606-4729-87C1-31F624442291}" type="pres">
      <dgm:prSet presAssocID="{A0312484-531F-4204-AF59-31776D88B786}" presName="linear" presStyleCnt="0">
        <dgm:presLayoutVars>
          <dgm:dir/>
          <dgm:animLvl val="lvl"/>
          <dgm:resizeHandles val="exact"/>
        </dgm:presLayoutVars>
      </dgm:prSet>
      <dgm:spPr/>
    </dgm:pt>
    <dgm:pt modelId="{DB7265E0-B88C-460C-9509-C8D5FAB75614}" type="pres">
      <dgm:prSet presAssocID="{FA039EE2-7770-4086-9F4B-E29FAA55361C}" presName="parentLin" presStyleCnt="0"/>
      <dgm:spPr/>
    </dgm:pt>
    <dgm:pt modelId="{725A0728-3434-4865-AE62-4DA066F48874}" type="pres">
      <dgm:prSet presAssocID="{FA039EE2-7770-4086-9F4B-E29FAA55361C}" presName="parentLeftMargin" presStyleLbl="node1" presStyleIdx="0" presStyleCnt="2"/>
      <dgm:spPr/>
    </dgm:pt>
    <dgm:pt modelId="{273AC790-667E-40E2-A660-4825BF226C27}" type="pres">
      <dgm:prSet presAssocID="{FA039EE2-7770-4086-9F4B-E29FAA55361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8FBE539-072F-4C3D-94F8-13BB5A68D11B}" type="pres">
      <dgm:prSet presAssocID="{FA039EE2-7770-4086-9F4B-E29FAA55361C}" presName="negativeSpace" presStyleCnt="0"/>
      <dgm:spPr/>
    </dgm:pt>
    <dgm:pt modelId="{8B36A5C9-1E79-4658-BAD1-C100BA509861}" type="pres">
      <dgm:prSet presAssocID="{FA039EE2-7770-4086-9F4B-E29FAA55361C}" presName="childText" presStyleLbl="conFgAcc1" presStyleIdx="0" presStyleCnt="2">
        <dgm:presLayoutVars>
          <dgm:bulletEnabled val="1"/>
        </dgm:presLayoutVars>
      </dgm:prSet>
      <dgm:spPr/>
    </dgm:pt>
    <dgm:pt modelId="{2B7C5116-C45A-4B0E-BE5B-80AB683FD0FA}" type="pres">
      <dgm:prSet presAssocID="{4BFE0BCB-9798-4B2D-95AE-C8FB8BF5ACD0}" presName="spaceBetweenRectangles" presStyleCnt="0"/>
      <dgm:spPr/>
    </dgm:pt>
    <dgm:pt modelId="{115A42EA-1B78-487E-ADB2-175AC0D7DDDE}" type="pres">
      <dgm:prSet presAssocID="{E5675E10-0B44-4F65-887B-1932A64CB5CB}" presName="parentLin" presStyleCnt="0"/>
      <dgm:spPr/>
    </dgm:pt>
    <dgm:pt modelId="{8AC6645B-76AD-4FC4-AF79-3120AABAD5D1}" type="pres">
      <dgm:prSet presAssocID="{E5675E10-0B44-4F65-887B-1932A64CB5CB}" presName="parentLeftMargin" presStyleLbl="node1" presStyleIdx="0" presStyleCnt="2"/>
      <dgm:spPr/>
    </dgm:pt>
    <dgm:pt modelId="{8F7B5DBC-9782-4781-B30C-3099E26008C7}" type="pres">
      <dgm:prSet presAssocID="{E5675E10-0B44-4F65-887B-1932A64CB5C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E830129-5054-439D-A429-9EE6B5F48249}" type="pres">
      <dgm:prSet presAssocID="{E5675E10-0B44-4F65-887B-1932A64CB5CB}" presName="negativeSpace" presStyleCnt="0"/>
      <dgm:spPr/>
    </dgm:pt>
    <dgm:pt modelId="{4CE13FD6-6DD3-400E-AB99-E2CC0C1C31A9}" type="pres">
      <dgm:prSet presAssocID="{E5675E10-0B44-4F65-887B-1932A64CB5CB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02BF610F-8ECA-4257-8F3B-55222AD40A4E}" srcId="{A0312484-531F-4204-AF59-31776D88B786}" destId="{FA039EE2-7770-4086-9F4B-E29FAA55361C}" srcOrd="0" destOrd="0" parTransId="{060772B5-0EB9-43B9-B841-6B38430ADD4C}" sibTransId="{4BFE0BCB-9798-4B2D-95AE-C8FB8BF5ACD0}"/>
    <dgm:cxn modelId="{D3D45B12-3F18-4301-9953-037BBEB26D4C}" type="presOf" srcId="{A0312484-531F-4204-AF59-31776D88B786}" destId="{AEB71A4E-D606-4729-87C1-31F624442291}" srcOrd="0" destOrd="0" presId="urn:microsoft.com/office/officeart/2005/8/layout/list1"/>
    <dgm:cxn modelId="{D1546813-556E-467B-A62A-0051D5E37D06}" type="presOf" srcId="{CD69C4A8-7075-4262-A947-FCD63F74EC48}" destId="{4CE13FD6-6DD3-400E-AB99-E2CC0C1C31A9}" srcOrd="0" destOrd="0" presId="urn:microsoft.com/office/officeart/2005/8/layout/list1"/>
    <dgm:cxn modelId="{AF9A702B-C678-46BF-982A-85E8F707F9A5}" type="presOf" srcId="{38CD8C95-9C56-4CE3-8315-F634ECFF10F4}" destId="{4CE13FD6-6DD3-400E-AB99-E2CC0C1C31A9}" srcOrd="0" destOrd="3" presId="urn:microsoft.com/office/officeart/2005/8/layout/list1"/>
    <dgm:cxn modelId="{7EF59D2B-97B9-46C0-B507-D976B2F95FA3}" srcId="{A0312484-531F-4204-AF59-31776D88B786}" destId="{E5675E10-0B44-4F65-887B-1932A64CB5CB}" srcOrd="1" destOrd="0" parTransId="{42EA2AF8-5BBC-41FF-BA44-A65F128F1190}" sibTransId="{0B448196-A8AA-4E30-BBCA-772216B8D6B2}"/>
    <dgm:cxn modelId="{5AAEF734-8ED8-46A5-B532-A7A35366F061}" type="presOf" srcId="{E5675E10-0B44-4F65-887B-1932A64CB5CB}" destId="{8F7B5DBC-9782-4781-B30C-3099E26008C7}" srcOrd="1" destOrd="0" presId="urn:microsoft.com/office/officeart/2005/8/layout/list1"/>
    <dgm:cxn modelId="{E9F27364-3155-4683-8B22-55701CBECBE5}" srcId="{E5675E10-0B44-4F65-887B-1932A64CB5CB}" destId="{CD69C4A8-7075-4262-A947-FCD63F74EC48}" srcOrd="0" destOrd="0" parTransId="{F04DB709-D0F1-4CBB-8137-0244D6D8AB92}" sibTransId="{4754B2AD-9579-49CE-8EE5-D8854632F229}"/>
    <dgm:cxn modelId="{F09CDE45-E120-4D2E-93FA-1869C87CF443}" type="presOf" srcId="{E5675E10-0B44-4F65-887B-1932A64CB5CB}" destId="{8AC6645B-76AD-4FC4-AF79-3120AABAD5D1}" srcOrd="0" destOrd="0" presId="urn:microsoft.com/office/officeart/2005/8/layout/list1"/>
    <dgm:cxn modelId="{126CB267-56DA-485C-82C3-09480328558F}" srcId="{E5675E10-0B44-4F65-887B-1932A64CB5CB}" destId="{38CD8C95-9C56-4CE3-8315-F634ECFF10F4}" srcOrd="3" destOrd="0" parTransId="{FD16BC75-1C0D-4454-849A-76DDCCE4DFF7}" sibTransId="{DA387987-4B5A-4500-A3B5-E9AAF800B326}"/>
    <dgm:cxn modelId="{E83AB750-D9B8-4028-ABE2-F80D18C19456}" type="presOf" srcId="{5B4A665E-F56A-4275-A73F-F5CC4A72345B}" destId="{4CE13FD6-6DD3-400E-AB99-E2CC0C1C31A9}" srcOrd="0" destOrd="2" presId="urn:microsoft.com/office/officeart/2005/8/layout/list1"/>
    <dgm:cxn modelId="{44565E7C-D4DA-40B5-B8AD-6E80C81A3280}" srcId="{FA039EE2-7770-4086-9F4B-E29FAA55361C}" destId="{E4C2C940-2901-4E9F-929F-9423A0D77113}" srcOrd="1" destOrd="0" parTransId="{D04BF164-F4E0-4A70-A7D1-EAAE4E1A86D5}" sibTransId="{B675501A-9882-4D82-B397-C1293A68698F}"/>
    <dgm:cxn modelId="{27151D86-8F0E-48DD-A19F-6156D4F6198E}" type="presOf" srcId="{FA039EE2-7770-4086-9F4B-E29FAA55361C}" destId="{725A0728-3434-4865-AE62-4DA066F48874}" srcOrd="0" destOrd="0" presId="urn:microsoft.com/office/officeart/2005/8/layout/list1"/>
    <dgm:cxn modelId="{F16FC090-9C08-44CE-BF09-0ADD673BE57E}" type="presOf" srcId="{E0BAF2DD-742D-4B56-970E-02C1A0A69FEB}" destId="{4CE13FD6-6DD3-400E-AB99-E2CC0C1C31A9}" srcOrd="0" destOrd="1" presId="urn:microsoft.com/office/officeart/2005/8/layout/list1"/>
    <dgm:cxn modelId="{FA4012AA-2AEF-4294-B4AE-D3B927832D29}" srcId="{FA039EE2-7770-4086-9F4B-E29FAA55361C}" destId="{264B29B9-0D61-4F76-AB57-11C62E7ED076}" srcOrd="0" destOrd="0" parTransId="{F986F67A-EE72-4E5B-9AB0-DF86A054B310}" sibTransId="{A5F2F0B0-6F33-4FE2-9997-9AF653CA5BE6}"/>
    <dgm:cxn modelId="{928DD1BA-3D28-4A4A-9076-052498177D38}" type="presOf" srcId="{264B29B9-0D61-4F76-AB57-11C62E7ED076}" destId="{8B36A5C9-1E79-4658-BAD1-C100BA509861}" srcOrd="0" destOrd="0" presId="urn:microsoft.com/office/officeart/2005/8/layout/list1"/>
    <dgm:cxn modelId="{67D0D5BC-AC2C-4EC7-BD16-8C29B377DDBA}" srcId="{E5675E10-0B44-4F65-887B-1932A64CB5CB}" destId="{E0BAF2DD-742D-4B56-970E-02C1A0A69FEB}" srcOrd="1" destOrd="0" parTransId="{63B639D2-C6B8-4F2A-8B16-43C178A8581D}" sibTransId="{C0651EC5-5334-4A3D-B58C-ED00A3D19DDC}"/>
    <dgm:cxn modelId="{8276F5C5-E2A5-45C9-9E57-7C472BAFCDE7}" type="presOf" srcId="{E4C2C940-2901-4E9F-929F-9423A0D77113}" destId="{8B36A5C9-1E79-4658-BAD1-C100BA509861}" srcOrd="0" destOrd="1" presId="urn:microsoft.com/office/officeart/2005/8/layout/list1"/>
    <dgm:cxn modelId="{DD3733DB-54E9-4B73-AD75-8233EB6797D3}" srcId="{E5675E10-0B44-4F65-887B-1932A64CB5CB}" destId="{5B4A665E-F56A-4275-A73F-F5CC4A72345B}" srcOrd="2" destOrd="0" parTransId="{E0FA941E-90B5-4302-A75A-48396E00AA71}" sibTransId="{620E445D-3FBF-4701-B7BF-CCF03520DC7F}"/>
    <dgm:cxn modelId="{8933B1E3-962E-4F66-B31A-4E106FF39F27}" type="presOf" srcId="{FA039EE2-7770-4086-9F4B-E29FAA55361C}" destId="{273AC790-667E-40E2-A660-4825BF226C27}" srcOrd="1" destOrd="0" presId="urn:microsoft.com/office/officeart/2005/8/layout/list1"/>
    <dgm:cxn modelId="{B539CA64-5844-46A3-8C84-77AB7AE1C378}" type="presParOf" srcId="{AEB71A4E-D606-4729-87C1-31F624442291}" destId="{DB7265E0-B88C-460C-9509-C8D5FAB75614}" srcOrd="0" destOrd="0" presId="urn:microsoft.com/office/officeart/2005/8/layout/list1"/>
    <dgm:cxn modelId="{B49512C2-0439-4FE2-B3B5-A0A9DD14E8EA}" type="presParOf" srcId="{DB7265E0-B88C-460C-9509-C8D5FAB75614}" destId="{725A0728-3434-4865-AE62-4DA066F48874}" srcOrd="0" destOrd="0" presId="urn:microsoft.com/office/officeart/2005/8/layout/list1"/>
    <dgm:cxn modelId="{3500766F-6663-4CDB-B289-20951DDC630A}" type="presParOf" srcId="{DB7265E0-B88C-460C-9509-C8D5FAB75614}" destId="{273AC790-667E-40E2-A660-4825BF226C27}" srcOrd="1" destOrd="0" presId="urn:microsoft.com/office/officeart/2005/8/layout/list1"/>
    <dgm:cxn modelId="{07617BA0-3445-479C-91DA-8C0BD3808941}" type="presParOf" srcId="{AEB71A4E-D606-4729-87C1-31F624442291}" destId="{18FBE539-072F-4C3D-94F8-13BB5A68D11B}" srcOrd="1" destOrd="0" presId="urn:microsoft.com/office/officeart/2005/8/layout/list1"/>
    <dgm:cxn modelId="{1CA10755-2965-4F2B-A6B4-2155FC3C7974}" type="presParOf" srcId="{AEB71A4E-D606-4729-87C1-31F624442291}" destId="{8B36A5C9-1E79-4658-BAD1-C100BA509861}" srcOrd="2" destOrd="0" presId="urn:microsoft.com/office/officeart/2005/8/layout/list1"/>
    <dgm:cxn modelId="{8ED7B72E-E035-4E19-9164-1DF7DAE3714D}" type="presParOf" srcId="{AEB71A4E-D606-4729-87C1-31F624442291}" destId="{2B7C5116-C45A-4B0E-BE5B-80AB683FD0FA}" srcOrd="3" destOrd="0" presId="urn:microsoft.com/office/officeart/2005/8/layout/list1"/>
    <dgm:cxn modelId="{F19465C7-E6D9-4870-87AB-9D23AD319FED}" type="presParOf" srcId="{AEB71A4E-D606-4729-87C1-31F624442291}" destId="{115A42EA-1B78-487E-ADB2-175AC0D7DDDE}" srcOrd="4" destOrd="0" presId="urn:microsoft.com/office/officeart/2005/8/layout/list1"/>
    <dgm:cxn modelId="{49D54C56-B2E0-459A-AAFB-C8326A6E5B9D}" type="presParOf" srcId="{115A42EA-1B78-487E-ADB2-175AC0D7DDDE}" destId="{8AC6645B-76AD-4FC4-AF79-3120AABAD5D1}" srcOrd="0" destOrd="0" presId="urn:microsoft.com/office/officeart/2005/8/layout/list1"/>
    <dgm:cxn modelId="{A24A415C-E1B4-432A-B008-40E65F7EB5E9}" type="presParOf" srcId="{115A42EA-1B78-487E-ADB2-175AC0D7DDDE}" destId="{8F7B5DBC-9782-4781-B30C-3099E26008C7}" srcOrd="1" destOrd="0" presId="urn:microsoft.com/office/officeart/2005/8/layout/list1"/>
    <dgm:cxn modelId="{4125D11F-1235-46FF-8760-52993740DF1B}" type="presParOf" srcId="{AEB71A4E-D606-4729-87C1-31F624442291}" destId="{8E830129-5054-439D-A429-9EE6B5F48249}" srcOrd="5" destOrd="0" presId="urn:microsoft.com/office/officeart/2005/8/layout/list1"/>
    <dgm:cxn modelId="{EF808DE1-9C49-44CB-BAD2-381EAF6F2EDC}" type="presParOf" srcId="{AEB71A4E-D606-4729-87C1-31F624442291}" destId="{4CE13FD6-6DD3-400E-AB99-E2CC0C1C31A9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4B836C-187F-4D40-A065-09A25887F0F7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EDF97BB-8E87-4CCC-96C9-01099C86D16E}">
      <dgm:prSet/>
      <dgm:spPr/>
      <dgm:t>
        <a:bodyPr/>
        <a:lstStyle/>
        <a:p>
          <a:r>
            <a:rPr lang="hr-HR"/>
            <a:t>Sličnosti s našom aplikacijom:</a:t>
          </a:r>
          <a:endParaRPr lang="en-US"/>
        </a:p>
      </dgm:t>
    </dgm:pt>
    <dgm:pt modelId="{258C1D35-1E3B-4704-AB24-0B49EEE2DEAA}" type="parTrans" cxnId="{8343A2B4-51C1-4152-AEE4-5DEAFDFCB6C1}">
      <dgm:prSet/>
      <dgm:spPr/>
      <dgm:t>
        <a:bodyPr/>
        <a:lstStyle/>
        <a:p>
          <a:endParaRPr lang="en-US"/>
        </a:p>
      </dgm:t>
    </dgm:pt>
    <dgm:pt modelId="{D5568F87-58DF-473A-9C77-CE7B11BB809A}" type="sibTrans" cxnId="{8343A2B4-51C1-4152-AEE4-5DEAFDFCB6C1}">
      <dgm:prSet/>
      <dgm:spPr/>
      <dgm:t>
        <a:bodyPr/>
        <a:lstStyle/>
        <a:p>
          <a:endParaRPr lang="en-US"/>
        </a:p>
      </dgm:t>
    </dgm:pt>
    <dgm:pt modelId="{D0392E4B-F412-459A-A078-D0386266E92E}">
      <dgm:prSet/>
      <dgm:spPr/>
      <dgm:t>
        <a:bodyPr/>
        <a:lstStyle/>
        <a:p>
          <a:r>
            <a:rPr lang="hr-HR"/>
            <a:t>Obje aplikacije pomažu korisnicima da otkriju lokacije i aktivnosti u destinacijama</a:t>
          </a:r>
          <a:endParaRPr lang="en-US"/>
        </a:p>
      </dgm:t>
    </dgm:pt>
    <dgm:pt modelId="{8D366EEA-8638-4FEA-94BD-60713402CFDD}" type="parTrans" cxnId="{1497EE9B-8CAF-4175-A5ED-E15718D74E55}">
      <dgm:prSet/>
      <dgm:spPr/>
      <dgm:t>
        <a:bodyPr/>
        <a:lstStyle/>
        <a:p>
          <a:endParaRPr lang="en-US"/>
        </a:p>
      </dgm:t>
    </dgm:pt>
    <dgm:pt modelId="{3202FC3D-52E5-4B5A-99C2-B42F84C91743}" type="sibTrans" cxnId="{1497EE9B-8CAF-4175-A5ED-E15718D74E55}">
      <dgm:prSet/>
      <dgm:spPr/>
      <dgm:t>
        <a:bodyPr/>
        <a:lstStyle/>
        <a:p>
          <a:endParaRPr lang="en-US"/>
        </a:p>
      </dgm:t>
    </dgm:pt>
    <dgm:pt modelId="{AB9E14E8-233B-43B9-9EA7-7C0B047FC30E}">
      <dgm:prSet/>
      <dgm:spPr/>
      <dgm:t>
        <a:bodyPr/>
        <a:lstStyle/>
        <a:p>
          <a:r>
            <a:rPr lang="hr-HR"/>
            <a:t>Razlike:</a:t>
          </a:r>
          <a:endParaRPr lang="en-US"/>
        </a:p>
      </dgm:t>
    </dgm:pt>
    <dgm:pt modelId="{3F5A5465-DC1B-4B82-959D-2DE38D6BC9CA}" type="parTrans" cxnId="{F744FA8F-1983-4747-82C6-69001659B7C2}">
      <dgm:prSet/>
      <dgm:spPr/>
      <dgm:t>
        <a:bodyPr/>
        <a:lstStyle/>
        <a:p>
          <a:endParaRPr lang="en-US"/>
        </a:p>
      </dgm:t>
    </dgm:pt>
    <dgm:pt modelId="{14879191-5C27-4912-95E9-B36F71C8A7ED}" type="sibTrans" cxnId="{F744FA8F-1983-4747-82C6-69001659B7C2}">
      <dgm:prSet/>
      <dgm:spPr/>
      <dgm:t>
        <a:bodyPr/>
        <a:lstStyle/>
        <a:p>
          <a:endParaRPr lang="en-US"/>
        </a:p>
      </dgm:t>
    </dgm:pt>
    <dgm:pt modelId="{FE19FF65-C851-438F-A991-44B7977C2688}">
      <dgm:prSet/>
      <dgm:spPr/>
      <dgm:t>
        <a:bodyPr/>
        <a:lstStyle/>
        <a:p>
          <a:r>
            <a:rPr lang="hr-HR"/>
            <a:t>vrsta i stvaranje sadržaja</a:t>
          </a:r>
          <a:endParaRPr lang="en-US"/>
        </a:p>
      </dgm:t>
    </dgm:pt>
    <dgm:pt modelId="{0F181408-2387-4E66-B0C9-203AB07E7E47}" type="parTrans" cxnId="{F5F747E5-B5F0-4D57-8619-2F1D9B81B39F}">
      <dgm:prSet/>
      <dgm:spPr/>
      <dgm:t>
        <a:bodyPr/>
        <a:lstStyle/>
        <a:p>
          <a:endParaRPr lang="en-US"/>
        </a:p>
      </dgm:t>
    </dgm:pt>
    <dgm:pt modelId="{447E8815-AF50-41D4-B301-0A9690614F16}" type="sibTrans" cxnId="{F5F747E5-B5F0-4D57-8619-2F1D9B81B39F}">
      <dgm:prSet/>
      <dgm:spPr/>
      <dgm:t>
        <a:bodyPr/>
        <a:lstStyle/>
        <a:p>
          <a:endParaRPr lang="en-US"/>
        </a:p>
      </dgm:t>
    </dgm:pt>
    <dgm:pt modelId="{F278F133-B353-42D4-BAB6-2DEC02D130E3}">
      <dgm:prSet/>
      <dgm:spPr/>
      <dgm:t>
        <a:bodyPr/>
        <a:lstStyle/>
        <a:p>
          <a:r>
            <a:rPr lang="pl-PL"/>
            <a:t>funkcija filtriranja po temama sadržaja</a:t>
          </a:r>
          <a:endParaRPr lang="en-US"/>
        </a:p>
      </dgm:t>
    </dgm:pt>
    <dgm:pt modelId="{AC34D22C-C829-4550-8A8B-F3E8157F1A50}" type="parTrans" cxnId="{E14D8EDA-885B-4C54-BECF-1B52DE60492E}">
      <dgm:prSet/>
      <dgm:spPr/>
      <dgm:t>
        <a:bodyPr/>
        <a:lstStyle/>
        <a:p>
          <a:endParaRPr lang="en-US"/>
        </a:p>
      </dgm:t>
    </dgm:pt>
    <dgm:pt modelId="{6976A136-0DE1-4FE3-8531-7E1E701D1C9B}" type="sibTrans" cxnId="{E14D8EDA-885B-4C54-BECF-1B52DE60492E}">
      <dgm:prSet/>
      <dgm:spPr/>
      <dgm:t>
        <a:bodyPr/>
        <a:lstStyle/>
        <a:p>
          <a:endParaRPr lang="en-US"/>
        </a:p>
      </dgm:t>
    </dgm:pt>
    <dgm:pt modelId="{78A16FE0-B205-488C-A93E-1B1088E2A125}">
      <dgm:prSet/>
      <dgm:spPr/>
      <dgm:t>
        <a:bodyPr/>
        <a:lstStyle/>
        <a:p>
          <a:r>
            <a:rPr lang="hr-HR"/>
            <a:t>TripAdvisor nudi tradicionalne informacije za planiranje putovanja, HoodClassics nudi dublje i personalizirane lokalne priče</a:t>
          </a:r>
          <a:endParaRPr lang="en-US"/>
        </a:p>
      </dgm:t>
    </dgm:pt>
    <dgm:pt modelId="{E3AD0042-A91D-4A47-B381-3B2A7CB4D158}" type="parTrans" cxnId="{92695A7A-2D27-4B64-9F83-FA3E5EEC5E39}">
      <dgm:prSet/>
      <dgm:spPr/>
      <dgm:t>
        <a:bodyPr/>
        <a:lstStyle/>
        <a:p>
          <a:endParaRPr lang="en-US"/>
        </a:p>
      </dgm:t>
    </dgm:pt>
    <dgm:pt modelId="{5F3E730E-1A94-4AFA-B7AD-B0EBFA6E0411}" type="sibTrans" cxnId="{92695A7A-2D27-4B64-9F83-FA3E5EEC5E39}">
      <dgm:prSet/>
      <dgm:spPr/>
      <dgm:t>
        <a:bodyPr/>
        <a:lstStyle/>
        <a:p>
          <a:endParaRPr lang="en-US"/>
        </a:p>
      </dgm:t>
    </dgm:pt>
    <dgm:pt modelId="{7EF2670A-A4A0-4CE0-A0FB-53935ED8105C}" type="pres">
      <dgm:prSet presAssocID="{E64B836C-187F-4D40-A065-09A25887F0F7}" presName="linear" presStyleCnt="0">
        <dgm:presLayoutVars>
          <dgm:animLvl val="lvl"/>
          <dgm:resizeHandles val="exact"/>
        </dgm:presLayoutVars>
      </dgm:prSet>
      <dgm:spPr/>
    </dgm:pt>
    <dgm:pt modelId="{8294973E-228C-4262-8F3B-8CD207934E4E}" type="pres">
      <dgm:prSet presAssocID="{5EDF97BB-8E87-4CCC-96C9-01099C86D16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D170164-7AC2-4293-BC64-DEE8E644B5AB}" type="pres">
      <dgm:prSet presAssocID="{5EDF97BB-8E87-4CCC-96C9-01099C86D16E}" presName="childText" presStyleLbl="revTx" presStyleIdx="0" presStyleCnt="2">
        <dgm:presLayoutVars>
          <dgm:bulletEnabled val="1"/>
        </dgm:presLayoutVars>
      </dgm:prSet>
      <dgm:spPr/>
    </dgm:pt>
    <dgm:pt modelId="{4F00D9FD-DC33-42D4-924B-51898B4964AE}" type="pres">
      <dgm:prSet presAssocID="{AB9E14E8-233B-43B9-9EA7-7C0B047FC30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E8C2B2A-A2CA-4E89-ABDE-F5712E2DC774}" type="pres">
      <dgm:prSet presAssocID="{AB9E14E8-233B-43B9-9EA7-7C0B047FC30E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F8332406-AE27-4ECF-96D8-4681D55F63DC}" type="presOf" srcId="{78A16FE0-B205-488C-A93E-1B1088E2A125}" destId="{7E8C2B2A-A2CA-4E89-ABDE-F5712E2DC774}" srcOrd="0" destOrd="2" presId="urn:microsoft.com/office/officeart/2005/8/layout/vList2"/>
    <dgm:cxn modelId="{6F03BE0D-50C4-4565-8212-4FBED7CCBFEF}" type="presOf" srcId="{FE19FF65-C851-438F-A991-44B7977C2688}" destId="{7E8C2B2A-A2CA-4E89-ABDE-F5712E2DC774}" srcOrd="0" destOrd="0" presId="urn:microsoft.com/office/officeart/2005/8/layout/vList2"/>
    <dgm:cxn modelId="{809DE52A-5330-469C-96E9-12EC500D45EB}" type="presOf" srcId="{5EDF97BB-8E87-4CCC-96C9-01099C86D16E}" destId="{8294973E-228C-4262-8F3B-8CD207934E4E}" srcOrd="0" destOrd="0" presId="urn:microsoft.com/office/officeart/2005/8/layout/vList2"/>
    <dgm:cxn modelId="{BCB0752D-66C4-401F-AECB-80A6BAA413A0}" type="presOf" srcId="{F278F133-B353-42D4-BAB6-2DEC02D130E3}" destId="{7E8C2B2A-A2CA-4E89-ABDE-F5712E2DC774}" srcOrd="0" destOrd="1" presId="urn:microsoft.com/office/officeart/2005/8/layout/vList2"/>
    <dgm:cxn modelId="{92695A7A-2D27-4B64-9F83-FA3E5EEC5E39}" srcId="{AB9E14E8-233B-43B9-9EA7-7C0B047FC30E}" destId="{78A16FE0-B205-488C-A93E-1B1088E2A125}" srcOrd="2" destOrd="0" parTransId="{E3AD0042-A91D-4A47-B381-3B2A7CB4D158}" sibTransId="{5F3E730E-1A94-4AFA-B7AD-B0EBFA6E0411}"/>
    <dgm:cxn modelId="{F744FA8F-1983-4747-82C6-69001659B7C2}" srcId="{E64B836C-187F-4D40-A065-09A25887F0F7}" destId="{AB9E14E8-233B-43B9-9EA7-7C0B047FC30E}" srcOrd="1" destOrd="0" parTransId="{3F5A5465-DC1B-4B82-959D-2DE38D6BC9CA}" sibTransId="{14879191-5C27-4912-95E9-B36F71C8A7ED}"/>
    <dgm:cxn modelId="{1497EE9B-8CAF-4175-A5ED-E15718D74E55}" srcId="{5EDF97BB-8E87-4CCC-96C9-01099C86D16E}" destId="{D0392E4B-F412-459A-A078-D0386266E92E}" srcOrd="0" destOrd="0" parTransId="{8D366EEA-8638-4FEA-94BD-60713402CFDD}" sibTransId="{3202FC3D-52E5-4B5A-99C2-B42F84C91743}"/>
    <dgm:cxn modelId="{8343A2B4-51C1-4152-AEE4-5DEAFDFCB6C1}" srcId="{E64B836C-187F-4D40-A065-09A25887F0F7}" destId="{5EDF97BB-8E87-4CCC-96C9-01099C86D16E}" srcOrd="0" destOrd="0" parTransId="{258C1D35-1E3B-4704-AB24-0B49EEE2DEAA}" sibTransId="{D5568F87-58DF-473A-9C77-CE7B11BB809A}"/>
    <dgm:cxn modelId="{EC2E82BA-FD7A-414F-9424-07F172DDB514}" type="presOf" srcId="{AB9E14E8-233B-43B9-9EA7-7C0B047FC30E}" destId="{4F00D9FD-DC33-42D4-924B-51898B4964AE}" srcOrd="0" destOrd="0" presId="urn:microsoft.com/office/officeart/2005/8/layout/vList2"/>
    <dgm:cxn modelId="{6A5A5FD6-2FE2-43FA-8E98-EA855B278397}" type="presOf" srcId="{E64B836C-187F-4D40-A065-09A25887F0F7}" destId="{7EF2670A-A4A0-4CE0-A0FB-53935ED8105C}" srcOrd="0" destOrd="0" presId="urn:microsoft.com/office/officeart/2005/8/layout/vList2"/>
    <dgm:cxn modelId="{E14D8EDA-885B-4C54-BECF-1B52DE60492E}" srcId="{AB9E14E8-233B-43B9-9EA7-7C0B047FC30E}" destId="{F278F133-B353-42D4-BAB6-2DEC02D130E3}" srcOrd="1" destOrd="0" parTransId="{AC34D22C-C829-4550-8A8B-F3E8157F1A50}" sibTransId="{6976A136-0DE1-4FE3-8531-7E1E701D1C9B}"/>
    <dgm:cxn modelId="{F5F747E5-B5F0-4D57-8619-2F1D9B81B39F}" srcId="{AB9E14E8-233B-43B9-9EA7-7C0B047FC30E}" destId="{FE19FF65-C851-438F-A991-44B7977C2688}" srcOrd="0" destOrd="0" parTransId="{0F181408-2387-4E66-B0C9-203AB07E7E47}" sibTransId="{447E8815-AF50-41D4-B301-0A9690614F16}"/>
    <dgm:cxn modelId="{3FC81EFB-344A-43C1-93BE-EF88E9EB0066}" type="presOf" srcId="{D0392E4B-F412-459A-A078-D0386266E92E}" destId="{2D170164-7AC2-4293-BC64-DEE8E644B5AB}" srcOrd="0" destOrd="0" presId="urn:microsoft.com/office/officeart/2005/8/layout/vList2"/>
    <dgm:cxn modelId="{D6E1A5E0-34FA-4211-85C4-62E276559F2E}" type="presParOf" srcId="{7EF2670A-A4A0-4CE0-A0FB-53935ED8105C}" destId="{8294973E-228C-4262-8F3B-8CD207934E4E}" srcOrd="0" destOrd="0" presId="urn:microsoft.com/office/officeart/2005/8/layout/vList2"/>
    <dgm:cxn modelId="{81EF8EAD-8D8E-4813-82D8-9171407C587D}" type="presParOf" srcId="{7EF2670A-A4A0-4CE0-A0FB-53935ED8105C}" destId="{2D170164-7AC2-4293-BC64-DEE8E644B5AB}" srcOrd="1" destOrd="0" presId="urn:microsoft.com/office/officeart/2005/8/layout/vList2"/>
    <dgm:cxn modelId="{F9022F3C-08B9-4CE6-8AAA-7F5DF4E1F2E2}" type="presParOf" srcId="{7EF2670A-A4A0-4CE0-A0FB-53935ED8105C}" destId="{4F00D9FD-DC33-42D4-924B-51898B4964AE}" srcOrd="2" destOrd="0" presId="urn:microsoft.com/office/officeart/2005/8/layout/vList2"/>
    <dgm:cxn modelId="{02861B93-F901-4F3A-B713-85F5E003BF51}" type="presParOf" srcId="{7EF2670A-A4A0-4CE0-A0FB-53935ED8105C}" destId="{7E8C2B2A-A2CA-4E89-ABDE-F5712E2DC774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6A27EFE-38F0-4BB9-9B60-94A03B07CF41}" type="doc">
      <dgm:prSet loTypeId="urn:microsoft.com/office/officeart/2005/8/layout/hierarchy1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FB9904C-3106-47C9-93CE-1B6A22FF2400}">
      <dgm:prSet/>
      <dgm:spPr>
        <a:ln>
          <a:solidFill>
            <a:schemeClr val="accent1">
              <a:lumMod val="90000"/>
            </a:schemeClr>
          </a:solidFill>
        </a:ln>
      </dgm:spPr>
      <dgm:t>
        <a:bodyPr/>
        <a:lstStyle/>
        <a:p>
          <a:r>
            <a:rPr lang="hr-HR" b="1" dirty="0"/>
            <a:t>HTTP/HTTPS </a:t>
          </a:r>
          <a:r>
            <a:rPr lang="hr-HR" dirty="0"/>
            <a:t>protokoli koriste se za komunikaciju između React frontend-a i Spring Boot backend-a.</a:t>
          </a:r>
          <a:endParaRPr lang="en-US" dirty="0"/>
        </a:p>
      </dgm:t>
    </dgm:pt>
    <dgm:pt modelId="{F434E69B-E8D7-4BFD-85AB-C16BAEFE3E5F}" type="parTrans" cxnId="{2A4111D0-855B-4BF6-8D78-905236CD1883}">
      <dgm:prSet/>
      <dgm:spPr/>
      <dgm:t>
        <a:bodyPr/>
        <a:lstStyle/>
        <a:p>
          <a:endParaRPr lang="en-US"/>
        </a:p>
      </dgm:t>
    </dgm:pt>
    <dgm:pt modelId="{F9D57996-55B4-4B5C-A61E-62D7C49C25EA}" type="sibTrans" cxnId="{2A4111D0-855B-4BF6-8D78-905236CD1883}">
      <dgm:prSet/>
      <dgm:spPr/>
      <dgm:t>
        <a:bodyPr/>
        <a:lstStyle/>
        <a:p>
          <a:endParaRPr lang="en-US"/>
        </a:p>
      </dgm:t>
    </dgm:pt>
    <dgm:pt modelId="{187FA8AD-C35D-42BF-952F-17C51FB31CB2}">
      <dgm:prSet/>
      <dgm:spPr>
        <a:ln>
          <a:solidFill>
            <a:schemeClr val="accent1">
              <a:lumMod val="90000"/>
            </a:schemeClr>
          </a:solidFill>
        </a:ln>
      </dgm:spPr>
      <dgm:t>
        <a:bodyPr/>
        <a:lstStyle/>
        <a:p>
          <a:r>
            <a:rPr lang="hr-HR" b="1" dirty="0"/>
            <a:t>HTTPS</a:t>
          </a:r>
          <a:r>
            <a:rPr lang="hr-HR" dirty="0"/>
            <a:t> osigurava šifriranje podataka tijekom prijenosa, čime se povećava sigurnost aplikacije, osobito kod osjetljivih podataka poput prijava i autentifikacije.</a:t>
          </a:r>
          <a:endParaRPr lang="en-US" dirty="0"/>
        </a:p>
      </dgm:t>
    </dgm:pt>
    <dgm:pt modelId="{A7217487-36FA-4913-BEEC-20DB2ECC2780}" type="parTrans" cxnId="{DE5EE676-999B-4AF4-8D15-ED261EED3CE5}">
      <dgm:prSet/>
      <dgm:spPr/>
      <dgm:t>
        <a:bodyPr/>
        <a:lstStyle/>
        <a:p>
          <a:endParaRPr lang="en-US"/>
        </a:p>
      </dgm:t>
    </dgm:pt>
    <dgm:pt modelId="{BED8AE09-D9FA-4B12-8B20-198738833EB5}" type="sibTrans" cxnId="{DE5EE676-999B-4AF4-8D15-ED261EED3CE5}">
      <dgm:prSet/>
      <dgm:spPr/>
      <dgm:t>
        <a:bodyPr/>
        <a:lstStyle/>
        <a:p>
          <a:endParaRPr lang="en-US"/>
        </a:p>
      </dgm:t>
    </dgm:pt>
    <dgm:pt modelId="{A235A599-15AB-4095-9E03-3C60A31E4BF5}" type="pres">
      <dgm:prSet presAssocID="{D6A27EFE-38F0-4BB9-9B60-94A03B07CF4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1B84467-884D-453B-AB8E-8BB7C9FE6C3E}" type="pres">
      <dgm:prSet presAssocID="{7FB9904C-3106-47C9-93CE-1B6A22FF2400}" presName="hierRoot1" presStyleCnt="0"/>
      <dgm:spPr/>
    </dgm:pt>
    <dgm:pt modelId="{D1319D4D-E8EF-47A5-940C-BFABF99F4C8C}" type="pres">
      <dgm:prSet presAssocID="{7FB9904C-3106-47C9-93CE-1B6A22FF2400}" presName="composite" presStyleCnt="0"/>
      <dgm:spPr/>
    </dgm:pt>
    <dgm:pt modelId="{61AC9108-A9DF-4439-9AD3-84B6601BF92C}" type="pres">
      <dgm:prSet presAssocID="{7FB9904C-3106-47C9-93CE-1B6A22FF2400}" presName="background" presStyleLbl="node0" presStyleIdx="0" presStyleCnt="2"/>
      <dgm:spPr>
        <a:solidFill>
          <a:schemeClr val="accent1">
            <a:lumMod val="90000"/>
          </a:schemeClr>
        </a:solidFill>
      </dgm:spPr>
    </dgm:pt>
    <dgm:pt modelId="{677CB6B9-BAD9-4BAE-B6A7-F8A64DE372E7}" type="pres">
      <dgm:prSet presAssocID="{7FB9904C-3106-47C9-93CE-1B6A22FF2400}" presName="text" presStyleLbl="fgAcc0" presStyleIdx="0" presStyleCnt="2">
        <dgm:presLayoutVars>
          <dgm:chPref val="3"/>
        </dgm:presLayoutVars>
      </dgm:prSet>
      <dgm:spPr/>
    </dgm:pt>
    <dgm:pt modelId="{167A91F7-6D18-4175-82B7-95176380AD58}" type="pres">
      <dgm:prSet presAssocID="{7FB9904C-3106-47C9-93CE-1B6A22FF2400}" presName="hierChild2" presStyleCnt="0"/>
      <dgm:spPr/>
    </dgm:pt>
    <dgm:pt modelId="{F6AD1CA6-BED2-4378-BE60-EC80DE6BF0DF}" type="pres">
      <dgm:prSet presAssocID="{187FA8AD-C35D-42BF-952F-17C51FB31CB2}" presName="hierRoot1" presStyleCnt="0"/>
      <dgm:spPr/>
    </dgm:pt>
    <dgm:pt modelId="{780BDDE8-1E61-476C-8CA7-EFFB72A57627}" type="pres">
      <dgm:prSet presAssocID="{187FA8AD-C35D-42BF-952F-17C51FB31CB2}" presName="composite" presStyleCnt="0"/>
      <dgm:spPr/>
    </dgm:pt>
    <dgm:pt modelId="{98BB5CA0-AFB2-4BC3-8A39-FED1583B3EC4}" type="pres">
      <dgm:prSet presAssocID="{187FA8AD-C35D-42BF-952F-17C51FB31CB2}" presName="background" presStyleLbl="node0" presStyleIdx="1" presStyleCnt="2"/>
      <dgm:spPr>
        <a:solidFill>
          <a:schemeClr val="accent1">
            <a:lumMod val="90000"/>
          </a:schemeClr>
        </a:solidFill>
      </dgm:spPr>
    </dgm:pt>
    <dgm:pt modelId="{91AC04A6-BDC7-446F-8A23-D0119BC47BC4}" type="pres">
      <dgm:prSet presAssocID="{187FA8AD-C35D-42BF-952F-17C51FB31CB2}" presName="text" presStyleLbl="fgAcc0" presStyleIdx="1" presStyleCnt="2">
        <dgm:presLayoutVars>
          <dgm:chPref val="3"/>
        </dgm:presLayoutVars>
      </dgm:prSet>
      <dgm:spPr/>
    </dgm:pt>
    <dgm:pt modelId="{498950F1-3378-4CB6-9CBA-0E7277B02D0F}" type="pres">
      <dgm:prSet presAssocID="{187FA8AD-C35D-42BF-952F-17C51FB31CB2}" presName="hierChild2" presStyleCnt="0"/>
      <dgm:spPr/>
    </dgm:pt>
  </dgm:ptLst>
  <dgm:cxnLst>
    <dgm:cxn modelId="{DE5EE676-999B-4AF4-8D15-ED261EED3CE5}" srcId="{D6A27EFE-38F0-4BB9-9B60-94A03B07CF41}" destId="{187FA8AD-C35D-42BF-952F-17C51FB31CB2}" srcOrd="1" destOrd="0" parTransId="{A7217487-36FA-4913-BEEC-20DB2ECC2780}" sibTransId="{BED8AE09-D9FA-4B12-8B20-198738833EB5}"/>
    <dgm:cxn modelId="{A0C5069C-EB35-4D2B-89F5-4755ADDCE514}" type="presOf" srcId="{187FA8AD-C35D-42BF-952F-17C51FB31CB2}" destId="{91AC04A6-BDC7-446F-8A23-D0119BC47BC4}" srcOrd="0" destOrd="0" presId="urn:microsoft.com/office/officeart/2005/8/layout/hierarchy1"/>
    <dgm:cxn modelId="{C95825AC-5899-4202-A2CE-F419D90BD856}" type="presOf" srcId="{D6A27EFE-38F0-4BB9-9B60-94A03B07CF41}" destId="{A235A599-15AB-4095-9E03-3C60A31E4BF5}" srcOrd="0" destOrd="0" presId="urn:microsoft.com/office/officeart/2005/8/layout/hierarchy1"/>
    <dgm:cxn modelId="{BFE72CB7-A8D8-4528-9269-30ED94DE5916}" type="presOf" srcId="{7FB9904C-3106-47C9-93CE-1B6A22FF2400}" destId="{677CB6B9-BAD9-4BAE-B6A7-F8A64DE372E7}" srcOrd="0" destOrd="0" presId="urn:microsoft.com/office/officeart/2005/8/layout/hierarchy1"/>
    <dgm:cxn modelId="{2A4111D0-855B-4BF6-8D78-905236CD1883}" srcId="{D6A27EFE-38F0-4BB9-9B60-94A03B07CF41}" destId="{7FB9904C-3106-47C9-93CE-1B6A22FF2400}" srcOrd="0" destOrd="0" parTransId="{F434E69B-E8D7-4BFD-85AB-C16BAEFE3E5F}" sibTransId="{F9D57996-55B4-4B5C-A61E-62D7C49C25EA}"/>
    <dgm:cxn modelId="{FE3C903D-FAAB-4437-A5E7-371C4270EE3C}" type="presParOf" srcId="{A235A599-15AB-4095-9E03-3C60A31E4BF5}" destId="{51B84467-884D-453B-AB8E-8BB7C9FE6C3E}" srcOrd="0" destOrd="0" presId="urn:microsoft.com/office/officeart/2005/8/layout/hierarchy1"/>
    <dgm:cxn modelId="{369CF489-284F-4460-9DB9-0A2461453EB2}" type="presParOf" srcId="{51B84467-884D-453B-AB8E-8BB7C9FE6C3E}" destId="{D1319D4D-E8EF-47A5-940C-BFABF99F4C8C}" srcOrd="0" destOrd="0" presId="urn:microsoft.com/office/officeart/2005/8/layout/hierarchy1"/>
    <dgm:cxn modelId="{DCF6B4D4-1240-435F-8736-C8F52F655551}" type="presParOf" srcId="{D1319D4D-E8EF-47A5-940C-BFABF99F4C8C}" destId="{61AC9108-A9DF-4439-9AD3-84B6601BF92C}" srcOrd="0" destOrd="0" presId="urn:microsoft.com/office/officeart/2005/8/layout/hierarchy1"/>
    <dgm:cxn modelId="{A4577B37-C6BC-4F36-A691-27D8AEB5A733}" type="presParOf" srcId="{D1319D4D-E8EF-47A5-940C-BFABF99F4C8C}" destId="{677CB6B9-BAD9-4BAE-B6A7-F8A64DE372E7}" srcOrd="1" destOrd="0" presId="urn:microsoft.com/office/officeart/2005/8/layout/hierarchy1"/>
    <dgm:cxn modelId="{394CA69D-3EEA-4F8A-BB8B-3ADC3C2E08D6}" type="presParOf" srcId="{51B84467-884D-453B-AB8E-8BB7C9FE6C3E}" destId="{167A91F7-6D18-4175-82B7-95176380AD58}" srcOrd="1" destOrd="0" presId="urn:microsoft.com/office/officeart/2005/8/layout/hierarchy1"/>
    <dgm:cxn modelId="{B7EA79EF-37E9-4537-81E4-E2D213B466E9}" type="presParOf" srcId="{A235A599-15AB-4095-9E03-3C60A31E4BF5}" destId="{F6AD1CA6-BED2-4378-BE60-EC80DE6BF0DF}" srcOrd="1" destOrd="0" presId="urn:microsoft.com/office/officeart/2005/8/layout/hierarchy1"/>
    <dgm:cxn modelId="{EB502F8A-A02A-438C-AAF5-4DC60236FF9B}" type="presParOf" srcId="{F6AD1CA6-BED2-4378-BE60-EC80DE6BF0DF}" destId="{780BDDE8-1E61-476C-8CA7-EFFB72A57627}" srcOrd="0" destOrd="0" presId="urn:microsoft.com/office/officeart/2005/8/layout/hierarchy1"/>
    <dgm:cxn modelId="{DA23702E-0406-4A38-B983-B78F3CBA2F94}" type="presParOf" srcId="{780BDDE8-1E61-476C-8CA7-EFFB72A57627}" destId="{98BB5CA0-AFB2-4BC3-8A39-FED1583B3EC4}" srcOrd="0" destOrd="0" presId="urn:microsoft.com/office/officeart/2005/8/layout/hierarchy1"/>
    <dgm:cxn modelId="{F82298D7-D2C4-499F-851A-AB92B0625DAE}" type="presParOf" srcId="{780BDDE8-1E61-476C-8CA7-EFFB72A57627}" destId="{91AC04A6-BDC7-446F-8A23-D0119BC47BC4}" srcOrd="1" destOrd="0" presId="urn:microsoft.com/office/officeart/2005/8/layout/hierarchy1"/>
    <dgm:cxn modelId="{37808665-B24F-44CA-9653-B3ADADC9CDAE}" type="presParOf" srcId="{F6AD1CA6-BED2-4378-BE60-EC80DE6BF0DF}" destId="{498950F1-3378-4CB6-9CBA-0E7277B02D0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21BCEDD-61F5-47A2-B7E7-322421DF8BF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E67647-72C7-42F5-9C68-01E2CCAF5045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hr-HR" dirty="0"/>
            <a:t>Ograničenja:</a:t>
          </a:r>
          <a:endParaRPr lang="en-US" dirty="0"/>
        </a:p>
      </dgm:t>
    </dgm:pt>
    <dgm:pt modelId="{F1E44283-CFC0-4A6A-B0FA-F1B6849C3528}" type="parTrans" cxnId="{198A5613-F09E-445E-8BDE-2C1129C18A66}">
      <dgm:prSet/>
      <dgm:spPr/>
      <dgm:t>
        <a:bodyPr/>
        <a:lstStyle/>
        <a:p>
          <a:endParaRPr lang="en-US"/>
        </a:p>
      </dgm:t>
    </dgm:pt>
    <dgm:pt modelId="{72A775F1-BAF1-48B7-B45F-F439C66264E5}" type="sibTrans" cxnId="{198A5613-F09E-445E-8BDE-2C1129C18A66}">
      <dgm:prSet/>
      <dgm:spPr/>
      <dgm:t>
        <a:bodyPr/>
        <a:lstStyle/>
        <a:p>
          <a:endParaRPr lang="en-US"/>
        </a:p>
      </dgm:t>
    </dgm:pt>
    <dgm:pt modelId="{B179ED3E-2031-4018-8624-E9B711D547FC}">
      <dgm:prSet/>
      <dgm:spPr/>
      <dgm:t>
        <a:bodyPr/>
        <a:lstStyle/>
        <a:p>
          <a:r>
            <a:rPr lang="hr-HR"/>
            <a:t>Vremenske restrikcije i manjak financijskih sredstava</a:t>
          </a:r>
          <a:endParaRPr lang="en-US"/>
        </a:p>
      </dgm:t>
    </dgm:pt>
    <dgm:pt modelId="{5BB63002-DF5B-4B3F-8345-3066C314435B}" type="parTrans" cxnId="{00F1AEA9-2C84-4FB7-82DA-BC3C6D21652E}">
      <dgm:prSet/>
      <dgm:spPr/>
      <dgm:t>
        <a:bodyPr/>
        <a:lstStyle/>
        <a:p>
          <a:endParaRPr lang="en-US"/>
        </a:p>
      </dgm:t>
    </dgm:pt>
    <dgm:pt modelId="{14191088-B128-44CE-9034-4BEE2823F624}" type="sibTrans" cxnId="{00F1AEA9-2C84-4FB7-82DA-BC3C6D21652E}">
      <dgm:prSet/>
      <dgm:spPr/>
      <dgm:t>
        <a:bodyPr/>
        <a:lstStyle/>
        <a:p>
          <a:endParaRPr lang="en-US"/>
        </a:p>
      </dgm:t>
    </dgm:pt>
    <dgm:pt modelId="{C59A0454-D6BF-48B6-AA5A-28B56B0298A6}">
      <dgm:prSet/>
      <dgm:spPr/>
      <dgm:t>
        <a:bodyPr/>
        <a:lstStyle/>
        <a:p>
          <a:r>
            <a:rPr lang="hr-HR" dirty="0"/>
            <a:t>Ograničeni pristup premium alatima i servisima</a:t>
          </a:r>
          <a:endParaRPr lang="en-US" dirty="0"/>
        </a:p>
      </dgm:t>
    </dgm:pt>
    <dgm:pt modelId="{D33D6994-B547-457E-B7CD-F8E2FF261DEA}" type="parTrans" cxnId="{C5B7A0B7-85F6-4581-A950-3CDCDC36B9EE}">
      <dgm:prSet/>
      <dgm:spPr/>
      <dgm:t>
        <a:bodyPr/>
        <a:lstStyle/>
        <a:p>
          <a:endParaRPr lang="en-US"/>
        </a:p>
      </dgm:t>
    </dgm:pt>
    <dgm:pt modelId="{04E6BB8A-3A3A-4EDE-BC97-3E4A680B3528}" type="sibTrans" cxnId="{C5B7A0B7-85F6-4581-A950-3CDCDC36B9EE}">
      <dgm:prSet/>
      <dgm:spPr/>
      <dgm:t>
        <a:bodyPr/>
        <a:lstStyle/>
        <a:p>
          <a:endParaRPr lang="en-US"/>
        </a:p>
      </dgm:t>
    </dgm:pt>
    <dgm:pt modelId="{1EE75923-3F87-4316-9AF7-F47D1D12B469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hr-HR"/>
            <a:t>Budući razvoj:</a:t>
          </a:r>
          <a:endParaRPr lang="en-US"/>
        </a:p>
      </dgm:t>
    </dgm:pt>
    <dgm:pt modelId="{0978C15E-6079-4F41-A65C-E656854B88BA}" type="parTrans" cxnId="{3E3A4B5C-25C2-47F5-AB45-F739F3EF09CB}">
      <dgm:prSet/>
      <dgm:spPr/>
      <dgm:t>
        <a:bodyPr/>
        <a:lstStyle/>
        <a:p>
          <a:endParaRPr lang="en-US"/>
        </a:p>
      </dgm:t>
    </dgm:pt>
    <dgm:pt modelId="{1522C802-A6DE-43F7-B9B6-39FEF1131D1E}" type="sibTrans" cxnId="{3E3A4B5C-25C2-47F5-AB45-F739F3EF09CB}">
      <dgm:prSet/>
      <dgm:spPr/>
      <dgm:t>
        <a:bodyPr/>
        <a:lstStyle/>
        <a:p>
          <a:endParaRPr lang="en-US"/>
        </a:p>
      </dgm:t>
    </dgm:pt>
    <dgm:pt modelId="{BAE82F94-002E-4041-965F-7DBED58644CF}">
      <dgm:prSet/>
      <dgm:spPr/>
      <dgm:t>
        <a:bodyPr/>
        <a:lstStyle/>
        <a:p>
          <a:r>
            <a:rPr lang="hr-HR"/>
            <a:t>Implementacija neispunjenih funkcionalnih zahtjeva (F-03, F-11).</a:t>
          </a:r>
          <a:endParaRPr lang="en-US"/>
        </a:p>
      </dgm:t>
    </dgm:pt>
    <dgm:pt modelId="{19559B6F-288E-4ABC-BEDB-4FE65EA9EC14}" type="parTrans" cxnId="{888270FD-640F-4954-8252-84A182E83BF4}">
      <dgm:prSet/>
      <dgm:spPr/>
      <dgm:t>
        <a:bodyPr/>
        <a:lstStyle/>
        <a:p>
          <a:endParaRPr lang="en-US"/>
        </a:p>
      </dgm:t>
    </dgm:pt>
    <dgm:pt modelId="{8498DFA9-B307-42FB-B074-31988D819101}" type="sibTrans" cxnId="{888270FD-640F-4954-8252-84A182E83BF4}">
      <dgm:prSet/>
      <dgm:spPr/>
      <dgm:t>
        <a:bodyPr/>
        <a:lstStyle/>
        <a:p>
          <a:endParaRPr lang="en-US"/>
        </a:p>
      </dgm:t>
    </dgm:pt>
    <dgm:pt modelId="{DAED4CF5-C579-4CD9-AD65-336F26CBDA70}">
      <dgm:prSet/>
      <dgm:spPr/>
      <dgm:t>
        <a:bodyPr/>
        <a:lstStyle/>
        <a:p>
          <a:r>
            <a:rPr lang="hr-HR" dirty="0"/>
            <a:t>Razvoj mobilne verzije aplikacije</a:t>
          </a:r>
          <a:endParaRPr lang="en-US" dirty="0"/>
        </a:p>
      </dgm:t>
    </dgm:pt>
    <dgm:pt modelId="{CEC468D5-FA42-49A7-89AD-A292F016754D}" type="parTrans" cxnId="{641D1A23-C938-4FD8-98DD-2FE25C5B52CD}">
      <dgm:prSet/>
      <dgm:spPr/>
      <dgm:t>
        <a:bodyPr/>
        <a:lstStyle/>
        <a:p>
          <a:endParaRPr lang="en-US"/>
        </a:p>
      </dgm:t>
    </dgm:pt>
    <dgm:pt modelId="{48E30F57-E4A6-4866-A704-D519FF287740}" type="sibTrans" cxnId="{641D1A23-C938-4FD8-98DD-2FE25C5B52CD}">
      <dgm:prSet/>
      <dgm:spPr/>
      <dgm:t>
        <a:bodyPr/>
        <a:lstStyle/>
        <a:p>
          <a:endParaRPr lang="en-US"/>
        </a:p>
      </dgm:t>
    </dgm:pt>
    <dgm:pt modelId="{F1C59B91-2F36-46C5-B8AE-F165EBC25114}">
      <dgm:prSet/>
      <dgm:spPr/>
      <dgm:t>
        <a:bodyPr/>
        <a:lstStyle/>
        <a:p>
          <a:r>
            <a:rPr lang="hr-HR"/>
            <a:t>Skaliranje za podršku većem broju korisnika</a:t>
          </a:r>
          <a:endParaRPr lang="en-US"/>
        </a:p>
      </dgm:t>
    </dgm:pt>
    <dgm:pt modelId="{0AD1C210-DC97-478B-BB5A-C62EE7681620}" type="parTrans" cxnId="{708735AD-493E-4A36-8E90-2E9E6AD45CB2}">
      <dgm:prSet/>
      <dgm:spPr/>
      <dgm:t>
        <a:bodyPr/>
        <a:lstStyle/>
        <a:p>
          <a:endParaRPr lang="en-US"/>
        </a:p>
      </dgm:t>
    </dgm:pt>
    <dgm:pt modelId="{9D60660F-2E7C-419A-BB90-97E733B9740D}" type="sibTrans" cxnId="{708735AD-493E-4A36-8E90-2E9E6AD45CB2}">
      <dgm:prSet/>
      <dgm:spPr/>
      <dgm:t>
        <a:bodyPr/>
        <a:lstStyle/>
        <a:p>
          <a:endParaRPr lang="en-US"/>
        </a:p>
      </dgm:t>
    </dgm:pt>
    <dgm:pt modelId="{E0A53D02-EE50-4435-AD55-B024DA1871BD}" type="pres">
      <dgm:prSet presAssocID="{521BCEDD-61F5-47A2-B7E7-322421DF8BF8}" presName="linear" presStyleCnt="0">
        <dgm:presLayoutVars>
          <dgm:animLvl val="lvl"/>
          <dgm:resizeHandles val="exact"/>
        </dgm:presLayoutVars>
      </dgm:prSet>
      <dgm:spPr/>
    </dgm:pt>
    <dgm:pt modelId="{0F0D059B-031D-4B42-BCC2-0B0CFB340387}" type="pres">
      <dgm:prSet presAssocID="{71E67647-72C7-42F5-9C68-01E2CCAF504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221A690-6226-41B7-AEB1-4D31E3AF1ED5}" type="pres">
      <dgm:prSet presAssocID="{71E67647-72C7-42F5-9C68-01E2CCAF5045}" presName="childText" presStyleLbl="revTx" presStyleIdx="0" presStyleCnt="2">
        <dgm:presLayoutVars>
          <dgm:bulletEnabled val="1"/>
        </dgm:presLayoutVars>
      </dgm:prSet>
      <dgm:spPr/>
    </dgm:pt>
    <dgm:pt modelId="{985A0F08-41FA-496E-91A8-521B77A96FB6}" type="pres">
      <dgm:prSet presAssocID="{1EE75923-3F87-4316-9AF7-F47D1D12B469}" presName="parentText" presStyleLbl="node1" presStyleIdx="1" presStyleCnt="2" custLinFactNeighborY="18443">
        <dgm:presLayoutVars>
          <dgm:chMax val="0"/>
          <dgm:bulletEnabled val="1"/>
        </dgm:presLayoutVars>
      </dgm:prSet>
      <dgm:spPr/>
    </dgm:pt>
    <dgm:pt modelId="{B42E4F33-4F11-4A78-94C7-54370F164139}" type="pres">
      <dgm:prSet presAssocID="{1EE75923-3F87-4316-9AF7-F47D1D12B469}" presName="childText" presStyleLbl="revTx" presStyleIdx="1" presStyleCnt="2" custLinFactNeighborY="26652">
        <dgm:presLayoutVars>
          <dgm:bulletEnabled val="1"/>
        </dgm:presLayoutVars>
      </dgm:prSet>
      <dgm:spPr/>
    </dgm:pt>
  </dgm:ptLst>
  <dgm:cxnLst>
    <dgm:cxn modelId="{198A5613-F09E-445E-8BDE-2C1129C18A66}" srcId="{521BCEDD-61F5-47A2-B7E7-322421DF8BF8}" destId="{71E67647-72C7-42F5-9C68-01E2CCAF5045}" srcOrd="0" destOrd="0" parTransId="{F1E44283-CFC0-4A6A-B0FA-F1B6849C3528}" sibTransId="{72A775F1-BAF1-48B7-B45F-F439C66264E5}"/>
    <dgm:cxn modelId="{9BBF6D16-E786-4D1A-AA74-42005480BC12}" type="presOf" srcId="{BAE82F94-002E-4041-965F-7DBED58644CF}" destId="{B42E4F33-4F11-4A78-94C7-54370F164139}" srcOrd="0" destOrd="0" presId="urn:microsoft.com/office/officeart/2005/8/layout/vList2"/>
    <dgm:cxn modelId="{F28C6B1B-3660-4E17-9D05-A45E8D29B74B}" type="presOf" srcId="{C59A0454-D6BF-48B6-AA5A-28B56B0298A6}" destId="{4221A690-6226-41B7-AEB1-4D31E3AF1ED5}" srcOrd="0" destOrd="1" presId="urn:microsoft.com/office/officeart/2005/8/layout/vList2"/>
    <dgm:cxn modelId="{641D1A23-C938-4FD8-98DD-2FE25C5B52CD}" srcId="{1EE75923-3F87-4316-9AF7-F47D1D12B469}" destId="{DAED4CF5-C579-4CD9-AD65-336F26CBDA70}" srcOrd="1" destOrd="0" parTransId="{CEC468D5-FA42-49A7-89AD-A292F016754D}" sibTransId="{48E30F57-E4A6-4866-A704-D519FF287740}"/>
    <dgm:cxn modelId="{1618122E-2A1B-46FA-98F1-61E710EEE2BE}" type="presOf" srcId="{71E67647-72C7-42F5-9C68-01E2CCAF5045}" destId="{0F0D059B-031D-4B42-BCC2-0B0CFB340387}" srcOrd="0" destOrd="0" presId="urn:microsoft.com/office/officeart/2005/8/layout/vList2"/>
    <dgm:cxn modelId="{6FEE2A3B-D021-47F7-ACAC-BECF07A7EFE3}" type="presOf" srcId="{521BCEDD-61F5-47A2-B7E7-322421DF8BF8}" destId="{E0A53D02-EE50-4435-AD55-B024DA1871BD}" srcOrd="0" destOrd="0" presId="urn:microsoft.com/office/officeart/2005/8/layout/vList2"/>
    <dgm:cxn modelId="{3E3A4B5C-25C2-47F5-AB45-F739F3EF09CB}" srcId="{521BCEDD-61F5-47A2-B7E7-322421DF8BF8}" destId="{1EE75923-3F87-4316-9AF7-F47D1D12B469}" srcOrd="1" destOrd="0" parTransId="{0978C15E-6079-4F41-A65C-E656854B88BA}" sibTransId="{1522C802-A6DE-43F7-B9B6-39FEF1131D1E}"/>
    <dgm:cxn modelId="{F1236372-E7BE-449C-B640-9D724E2B10C9}" type="presOf" srcId="{F1C59B91-2F36-46C5-B8AE-F165EBC25114}" destId="{B42E4F33-4F11-4A78-94C7-54370F164139}" srcOrd="0" destOrd="2" presId="urn:microsoft.com/office/officeart/2005/8/layout/vList2"/>
    <dgm:cxn modelId="{B86E917F-E656-4AD9-B55F-55A49581C6E1}" type="presOf" srcId="{1EE75923-3F87-4316-9AF7-F47D1D12B469}" destId="{985A0F08-41FA-496E-91A8-521B77A96FB6}" srcOrd="0" destOrd="0" presId="urn:microsoft.com/office/officeart/2005/8/layout/vList2"/>
    <dgm:cxn modelId="{00F1AEA9-2C84-4FB7-82DA-BC3C6D21652E}" srcId="{71E67647-72C7-42F5-9C68-01E2CCAF5045}" destId="{B179ED3E-2031-4018-8624-E9B711D547FC}" srcOrd="0" destOrd="0" parTransId="{5BB63002-DF5B-4B3F-8345-3066C314435B}" sibTransId="{14191088-B128-44CE-9034-4BEE2823F624}"/>
    <dgm:cxn modelId="{708735AD-493E-4A36-8E90-2E9E6AD45CB2}" srcId="{1EE75923-3F87-4316-9AF7-F47D1D12B469}" destId="{F1C59B91-2F36-46C5-B8AE-F165EBC25114}" srcOrd="2" destOrd="0" parTransId="{0AD1C210-DC97-478B-BB5A-C62EE7681620}" sibTransId="{9D60660F-2E7C-419A-BB90-97E733B9740D}"/>
    <dgm:cxn modelId="{96D77FB5-F223-40B4-93A0-DBDB70350C07}" type="presOf" srcId="{DAED4CF5-C579-4CD9-AD65-336F26CBDA70}" destId="{B42E4F33-4F11-4A78-94C7-54370F164139}" srcOrd="0" destOrd="1" presId="urn:microsoft.com/office/officeart/2005/8/layout/vList2"/>
    <dgm:cxn modelId="{C5B7A0B7-85F6-4581-A950-3CDCDC36B9EE}" srcId="{71E67647-72C7-42F5-9C68-01E2CCAF5045}" destId="{C59A0454-D6BF-48B6-AA5A-28B56B0298A6}" srcOrd="1" destOrd="0" parTransId="{D33D6994-B547-457E-B7CD-F8E2FF261DEA}" sibTransId="{04E6BB8A-3A3A-4EDE-BC97-3E4A680B3528}"/>
    <dgm:cxn modelId="{B12C17D7-C926-4337-87B6-E73E38F4D4FE}" type="presOf" srcId="{B179ED3E-2031-4018-8624-E9B711D547FC}" destId="{4221A690-6226-41B7-AEB1-4D31E3AF1ED5}" srcOrd="0" destOrd="0" presId="urn:microsoft.com/office/officeart/2005/8/layout/vList2"/>
    <dgm:cxn modelId="{888270FD-640F-4954-8252-84A182E83BF4}" srcId="{1EE75923-3F87-4316-9AF7-F47D1D12B469}" destId="{BAE82F94-002E-4041-965F-7DBED58644CF}" srcOrd="0" destOrd="0" parTransId="{19559B6F-288E-4ABC-BEDB-4FE65EA9EC14}" sibTransId="{8498DFA9-B307-42FB-B074-31988D819101}"/>
    <dgm:cxn modelId="{2B9153FC-CA02-4E1D-9C6A-732607BECC26}" type="presParOf" srcId="{E0A53D02-EE50-4435-AD55-B024DA1871BD}" destId="{0F0D059B-031D-4B42-BCC2-0B0CFB340387}" srcOrd="0" destOrd="0" presId="urn:microsoft.com/office/officeart/2005/8/layout/vList2"/>
    <dgm:cxn modelId="{8D40E985-C113-472D-87AB-F22EEB532626}" type="presParOf" srcId="{E0A53D02-EE50-4435-AD55-B024DA1871BD}" destId="{4221A690-6226-41B7-AEB1-4D31E3AF1ED5}" srcOrd="1" destOrd="0" presId="urn:microsoft.com/office/officeart/2005/8/layout/vList2"/>
    <dgm:cxn modelId="{362CEC5D-3219-4F58-9651-12FF8E8EB13E}" type="presParOf" srcId="{E0A53D02-EE50-4435-AD55-B024DA1871BD}" destId="{985A0F08-41FA-496E-91A8-521B77A96FB6}" srcOrd="2" destOrd="0" presId="urn:microsoft.com/office/officeart/2005/8/layout/vList2"/>
    <dgm:cxn modelId="{582A40D2-F297-487E-91EE-979D660D8B21}" type="presParOf" srcId="{E0A53D02-EE50-4435-AD55-B024DA1871BD}" destId="{B42E4F33-4F11-4A78-94C7-54370F164139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815BC5-E1FD-43D2-8081-ABA73039D6A2}">
      <dsp:nvSpPr>
        <dsp:cNvPr id="0" name=""/>
        <dsp:cNvSpPr/>
      </dsp:nvSpPr>
      <dsp:spPr>
        <a:xfrm>
          <a:off x="0" y="42935"/>
          <a:ext cx="6506304" cy="131899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2500" kern="1200" baseline="0"/>
            <a:t>Turistička web aplikacija</a:t>
          </a:r>
          <a:endParaRPr lang="en-US" sz="2500" kern="1200"/>
        </a:p>
      </dsp:txBody>
      <dsp:txXfrm>
        <a:off x="64388" y="107323"/>
        <a:ext cx="6377528" cy="1190216"/>
      </dsp:txXfrm>
    </dsp:sp>
    <dsp:sp modelId="{B519B359-4E43-457C-B2EE-3BFBDB6570A6}">
      <dsp:nvSpPr>
        <dsp:cNvPr id="0" name=""/>
        <dsp:cNvSpPr/>
      </dsp:nvSpPr>
      <dsp:spPr>
        <a:xfrm>
          <a:off x="0" y="1433927"/>
          <a:ext cx="6506304" cy="1318992"/>
        </a:xfrm>
        <a:prstGeom prst="roundRect">
          <a:avLst/>
        </a:prstGeom>
        <a:solidFill>
          <a:schemeClr val="accent2">
            <a:hueOff val="14560"/>
            <a:satOff val="550"/>
            <a:lumOff val="-9935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2500" kern="1200" baseline="0"/>
            <a:t>Karta s pinovima - svaki pin predstavlja priču, legendu ili zanimljivost koju su podijelili drugi korisnici</a:t>
          </a:r>
          <a:endParaRPr lang="en-US" sz="2500" kern="1200"/>
        </a:p>
      </dsp:txBody>
      <dsp:txXfrm>
        <a:off x="64388" y="1498315"/>
        <a:ext cx="6377528" cy="1190216"/>
      </dsp:txXfrm>
    </dsp:sp>
    <dsp:sp modelId="{E6AA545D-D69A-41FE-A748-8EBE49770DA1}">
      <dsp:nvSpPr>
        <dsp:cNvPr id="0" name=""/>
        <dsp:cNvSpPr/>
      </dsp:nvSpPr>
      <dsp:spPr>
        <a:xfrm>
          <a:off x="0" y="2824920"/>
          <a:ext cx="6506304" cy="1318992"/>
        </a:xfrm>
        <a:prstGeom prst="roundRect">
          <a:avLst/>
        </a:prstGeom>
        <a:solidFill>
          <a:schemeClr val="accent2">
            <a:hueOff val="29120"/>
            <a:satOff val="1101"/>
            <a:lumOff val="-19869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2500" kern="1200" baseline="0"/>
            <a:t>Lokalci stvaraju objave i dijele priče</a:t>
          </a:r>
          <a:endParaRPr lang="en-US" sz="2500" kern="1200"/>
        </a:p>
      </dsp:txBody>
      <dsp:txXfrm>
        <a:off x="64388" y="2889308"/>
        <a:ext cx="6377528" cy="1190216"/>
      </dsp:txXfrm>
    </dsp:sp>
    <dsp:sp modelId="{7A7769AD-E67B-48ED-A5AF-52C03EA7D801}">
      <dsp:nvSpPr>
        <dsp:cNvPr id="0" name=""/>
        <dsp:cNvSpPr/>
      </dsp:nvSpPr>
      <dsp:spPr>
        <a:xfrm>
          <a:off x="0" y="4215912"/>
          <a:ext cx="6506304" cy="1318992"/>
        </a:xfrm>
        <a:prstGeom prst="roundRect">
          <a:avLst/>
        </a:prstGeom>
        <a:solidFill>
          <a:schemeClr val="accent2">
            <a:hueOff val="43680"/>
            <a:satOff val="1651"/>
            <a:lumOff val="-29804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 baseline="0"/>
            <a:t>Turisti mogu pregledavati i prijavljivati sadržaj</a:t>
          </a:r>
          <a:endParaRPr lang="en-US" sz="2500" kern="1200"/>
        </a:p>
      </dsp:txBody>
      <dsp:txXfrm>
        <a:off x="64388" y="4280300"/>
        <a:ext cx="6377528" cy="11902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6A5C9-1E79-4658-BAD1-C100BA509861}">
      <dsp:nvSpPr>
        <dsp:cNvPr id="0" name=""/>
        <dsp:cNvSpPr/>
      </dsp:nvSpPr>
      <dsp:spPr>
        <a:xfrm>
          <a:off x="0" y="388169"/>
          <a:ext cx="6506304" cy="1669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416560" rIns="504961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r-HR" sz="2000" kern="1200"/>
            <a:t>prikazuje popularne turističke destinacije, kulturne znamenitosti i atrakcije u olbiku karte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r-HR" sz="2000" kern="1200"/>
            <a:t>Nudi korisnicima komentiranje na označenim mjestima na karti</a:t>
          </a:r>
          <a:endParaRPr lang="en-US" sz="2000" kern="1200"/>
        </a:p>
      </dsp:txBody>
      <dsp:txXfrm>
        <a:off x="0" y="388169"/>
        <a:ext cx="6506304" cy="1669500"/>
      </dsp:txXfrm>
    </dsp:sp>
    <dsp:sp modelId="{273AC790-667E-40E2-A660-4825BF226C27}">
      <dsp:nvSpPr>
        <dsp:cNvPr id="0" name=""/>
        <dsp:cNvSpPr/>
      </dsp:nvSpPr>
      <dsp:spPr>
        <a:xfrm>
          <a:off x="325315" y="92969"/>
          <a:ext cx="4554412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2000" kern="1200"/>
            <a:t>Sličnosti s našom aplikacijom:</a:t>
          </a:r>
          <a:endParaRPr lang="en-US" sz="2000" kern="1200"/>
        </a:p>
      </dsp:txBody>
      <dsp:txXfrm>
        <a:off x="354136" y="121790"/>
        <a:ext cx="4496770" cy="532758"/>
      </dsp:txXfrm>
    </dsp:sp>
    <dsp:sp modelId="{4CE13FD6-6DD3-400E-AB99-E2CC0C1C31A9}">
      <dsp:nvSpPr>
        <dsp:cNvPr id="0" name=""/>
        <dsp:cNvSpPr/>
      </dsp:nvSpPr>
      <dsp:spPr>
        <a:xfrm>
          <a:off x="0" y="2460869"/>
          <a:ext cx="6506304" cy="302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43680"/>
              <a:satOff val="1651"/>
              <a:lumOff val="-298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416560" rIns="504961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r-HR" sz="2000" kern="1200"/>
            <a:t>Google Mapsa prvenstveno služi navigaciji i pronalaženju općih informacija; HoodClassics je subjektivan pogled lokalne zajednice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r-HR" sz="2000" kern="1200"/>
            <a:t>HoodClassics se oslanja na lokalne korisnike za stvaranje sadržaja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r-HR" sz="2000" kern="1200"/>
            <a:t>Google Maps objavljuje recenzije i ocjene za lokacije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r-HR" sz="2000" kern="1200"/>
            <a:t>HoodClassics omogućuje filtriranje sadržaja prema interesima</a:t>
          </a:r>
          <a:endParaRPr lang="en-US" sz="2000" kern="1200"/>
        </a:p>
      </dsp:txBody>
      <dsp:txXfrm>
        <a:off x="0" y="2460869"/>
        <a:ext cx="6506304" cy="3024000"/>
      </dsp:txXfrm>
    </dsp:sp>
    <dsp:sp modelId="{8F7B5DBC-9782-4781-B30C-3099E26008C7}">
      <dsp:nvSpPr>
        <dsp:cNvPr id="0" name=""/>
        <dsp:cNvSpPr/>
      </dsp:nvSpPr>
      <dsp:spPr>
        <a:xfrm>
          <a:off x="325315" y="2165669"/>
          <a:ext cx="4554412" cy="590400"/>
        </a:xfrm>
        <a:prstGeom prst="roundRect">
          <a:avLst/>
        </a:prstGeom>
        <a:solidFill>
          <a:schemeClr val="accent2">
            <a:hueOff val="43680"/>
            <a:satOff val="1651"/>
            <a:lumOff val="-29804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2000" kern="1200"/>
            <a:t>Razlike:</a:t>
          </a:r>
          <a:endParaRPr lang="en-US" sz="2000" kern="1200"/>
        </a:p>
      </dsp:txBody>
      <dsp:txXfrm>
        <a:off x="354136" y="2194490"/>
        <a:ext cx="4496770" cy="5327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94973E-228C-4262-8F3B-8CD207934E4E}">
      <dsp:nvSpPr>
        <dsp:cNvPr id="0" name=""/>
        <dsp:cNvSpPr/>
      </dsp:nvSpPr>
      <dsp:spPr>
        <a:xfrm>
          <a:off x="0" y="224426"/>
          <a:ext cx="6506304" cy="79852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500" kern="1200"/>
            <a:t>Sličnosti s našom aplikacijom:</a:t>
          </a:r>
          <a:endParaRPr lang="en-US" sz="3500" kern="1200"/>
        </a:p>
      </dsp:txBody>
      <dsp:txXfrm>
        <a:off x="38981" y="263407"/>
        <a:ext cx="6428342" cy="720562"/>
      </dsp:txXfrm>
    </dsp:sp>
    <dsp:sp modelId="{2D170164-7AC2-4293-BC64-DEE8E644B5AB}">
      <dsp:nvSpPr>
        <dsp:cNvPr id="0" name=""/>
        <dsp:cNvSpPr/>
      </dsp:nvSpPr>
      <dsp:spPr>
        <a:xfrm>
          <a:off x="0" y="1022951"/>
          <a:ext cx="6506304" cy="11410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575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hr-HR" sz="2700" kern="1200"/>
            <a:t>Obje aplikacije pomažu korisnicima da otkriju lokacije i aktivnosti u destinacijama</a:t>
          </a:r>
          <a:endParaRPr lang="en-US" sz="2700" kern="1200"/>
        </a:p>
      </dsp:txBody>
      <dsp:txXfrm>
        <a:off x="0" y="1022951"/>
        <a:ext cx="6506304" cy="1141087"/>
      </dsp:txXfrm>
    </dsp:sp>
    <dsp:sp modelId="{4F00D9FD-DC33-42D4-924B-51898B4964AE}">
      <dsp:nvSpPr>
        <dsp:cNvPr id="0" name=""/>
        <dsp:cNvSpPr/>
      </dsp:nvSpPr>
      <dsp:spPr>
        <a:xfrm>
          <a:off x="0" y="2164038"/>
          <a:ext cx="6506304" cy="798524"/>
        </a:xfrm>
        <a:prstGeom prst="roundRect">
          <a:avLst/>
        </a:prstGeom>
        <a:solidFill>
          <a:schemeClr val="accent2">
            <a:hueOff val="43680"/>
            <a:satOff val="1651"/>
            <a:lumOff val="-29804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500" kern="1200"/>
            <a:t>Razlike:</a:t>
          </a:r>
          <a:endParaRPr lang="en-US" sz="3500" kern="1200"/>
        </a:p>
      </dsp:txBody>
      <dsp:txXfrm>
        <a:off x="38981" y="2203019"/>
        <a:ext cx="6428342" cy="720562"/>
      </dsp:txXfrm>
    </dsp:sp>
    <dsp:sp modelId="{7E8C2B2A-A2CA-4E89-ABDE-F5712E2DC774}">
      <dsp:nvSpPr>
        <dsp:cNvPr id="0" name=""/>
        <dsp:cNvSpPr/>
      </dsp:nvSpPr>
      <dsp:spPr>
        <a:xfrm>
          <a:off x="0" y="2962563"/>
          <a:ext cx="6506304" cy="2390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575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hr-HR" sz="2700" kern="1200"/>
            <a:t>vrsta i stvaranje sadržaja</a:t>
          </a:r>
          <a:endParaRPr lang="en-US" sz="2700" kern="120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2700" kern="1200"/>
            <a:t>funkcija filtriranja po temama sadržaja</a:t>
          </a:r>
          <a:endParaRPr lang="en-US" sz="2700" kern="120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hr-HR" sz="2700" kern="1200"/>
            <a:t>TripAdvisor nudi tradicionalne informacije za planiranje putovanja, HoodClassics nudi dublje i personalizirane lokalne priče</a:t>
          </a:r>
          <a:endParaRPr lang="en-US" sz="2700" kern="1200"/>
        </a:p>
      </dsp:txBody>
      <dsp:txXfrm>
        <a:off x="0" y="2962563"/>
        <a:ext cx="6506304" cy="23908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AC9108-A9DF-4439-9AD3-84B6601BF92C}">
      <dsp:nvSpPr>
        <dsp:cNvPr id="0" name=""/>
        <dsp:cNvSpPr/>
      </dsp:nvSpPr>
      <dsp:spPr>
        <a:xfrm>
          <a:off x="1172" y="267452"/>
          <a:ext cx="4113795" cy="2612260"/>
        </a:xfrm>
        <a:prstGeom prst="roundRect">
          <a:avLst>
            <a:gd name="adj" fmla="val 10000"/>
          </a:avLst>
        </a:prstGeom>
        <a:solidFill>
          <a:schemeClr val="accent1">
            <a:lumMod val="90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7CB6B9-BAD9-4BAE-B6A7-F8A64DE372E7}">
      <dsp:nvSpPr>
        <dsp:cNvPr id="0" name=""/>
        <dsp:cNvSpPr/>
      </dsp:nvSpPr>
      <dsp:spPr>
        <a:xfrm>
          <a:off x="458260" y="701686"/>
          <a:ext cx="4113795" cy="26122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2500" b="1" kern="1200" dirty="0"/>
            <a:t>HTTP/HTTPS </a:t>
          </a:r>
          <a:r>
            <a:rPr lang="hr-HR" sz="2500" kern="1200" dirty="0"/>
            <a:t>protokoli koriste se za komunikaciju između React frontend-a i Spring Boot backend-a.</a:t>
          </a:r>
          <a:endParaRPr lang="en-US" sz="2500" kern="1200" dirty="0"/>
        </a:p>
      </dsp:txBody>
      <dsp:txXfrm>
        <a:off x="534770" y="778196"/>
        <a:ext cx="3960775" cy="2459240"/>
      </dsp:txXfrm>
    </dsp:sp>
    <dsp:sp modelId="{98BB5CA0-AFB2-4BC3-8A39-FED1583B3EC4}">
      <dsp:nvSpPr>
        <dsp:cNvPr id="0" name=""/>
        <dsp:cNvSpPr/>
      </dsp:nvSpPr>
      <dsp:spPr>
        <a:xfrm>
          <a:off x="5029144" y="267452"/>
          <a:ext cx="4113795" cy="2612260"/>
        </a:xfrm>
        <a:prstGeom prst="roundRect">
          <a:avLst>
            <a:gd name="adj" fmla="val 10000"/>
          </a:avLst>
        </a:prstGeom>
        <a:solidFill>
          <a:schemeClr val="accent1">
            <a:lumMod val="90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AC04A6-BDC7-446F-8A23-D0119BC47BC4}">
      <dsp:nvSpPr>
        <dsp:cNvPr id="0" name=""/>
        <dsp:cNvSpPr/>
      </dsp:nvSpPr>
      <dsp:spPr>
        <a:xfrm>
          <a:off x="5486232" y="701686"/>
          <a:ext cx="4113795" cy="26122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lumMod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2500" b="1" kern="1200" dirty="0"/>
            <a:t>HTTPS</a:t>
          </a:r>
          <a:r>
            <a:rPr lang="hr-HR" sz="2500" kern="1200" dirty="0"/>
            <a:t> osigurava šifriranje podataka tijekom prijenosa, čime se povećava sigurnost aplikacije, osobito kod osjetljivih podataka poput prijava i autentifikacije.</a:t>
          </a:r>
          <a:endParaRPr lang="en-US" sz="2500" kern="1200" dirty="0"/>
        </a:p>
      </dsp:txBody>
      <dsp:txXfrm>
        <a:off x="5562742" y="778196"/>
        <a:ext cx="3960775" cy="24592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0D059B-031D-4B42-BCC2-0B0CFB340387}">
      <dsp:nvSpPr>
        <dsp:cNvPr id="0" name=""/>
        <dsp:cNvSpPr/>
      </dsp:nvSpPr>
      <dsp:spPr>
        <a:xfrm>
          <a:off x="0" y="194580"/>
          <a:ext cx="9601200" cy="730079"/>
        </a:xfrm>
        <a:prstGeom prst="roundRect">
          <a:avLst/>
        </a:prstGeom>
        <a:solidFill>
          <a:schemeClr val="accent1">
            <a:lumMod val="75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200" kern="1200" dirty="0"/>
            <a:t>Ograničenja:</a:t>
          </a:r>
          <a:endParaRPr lang="en-US" sz="3200" kern="1200" dirty="0"/>
        </a:p>
      </dsp:txBody>
      <dsp:txXfrm>
        <a:off x="35640" y="230220"/>
        <a:ext cx="9529920" cy="658799"/>
      </dsp:txXfrm>
    </dsp:sp>
    <dsp:sp modelId="{4221A690-6226-41B7-AEB1-4D31E3AF1ED5}">
      <dsp:nvSpPr>
        <dsp:cNvPr id="0" name=""/>
        <dsp:cNvSpPr/>
      </dsp:nvSpPr>
      <dsp:spPr>
        <a:xfrm>
          <a:off x="0" y="924660"/>
          <a:ext cx="9601200" cy="811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38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hr-HR" sz="2500" kern="1200"/>
            <a:t>Vremenske restrikcije i manjak financijskih sredstava</a:t>
          </a:r>
          <a:endParaRPr lang="en-US" sz="2500" kern="120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hr-HR" sz="2500" kern="1200" dirty="0"/>
            <a:t>Ograničeni pristup premium alatima i servisima</a:t>
          </a:r>
          <a:endParaRPr lang="en-US" sz="2500" kern="1200" dirty="0"/>
        </a:p>
      </dsp:txBody>
      <dsp:txXfrm>
        <a:off x="0" y="924660"/>
        <a:ext cx="9601200" cy="811440"/>
      </dsp:txXfrm>
    </dsp:sp>
    <dsp:sp modelId="{985A0F08-41FA-496E-91A8-521B77A96FB6}">
      <dsp:nvSpPr>
        <dsp:cNvPr id="0" name=""/>
        <dsp:cNvSpPr/>
      </dsp:nvSpPr>
      <dsp:spPr>
        <a:xfrm>
          <a:off x="0" y="1962107"/>
          <a:ext cx="9601200" cy="730079"/>
        </a:xfrm>
        <a:prstGeom prst="roundRect">
          <a:avLst/>
        </a:prstGeom>
        <a:solidFill>
          <a:schemeClr val="accent1">
            <a:lumMod val="75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200" kern="1200"/>
            <a:t>Budući razvoj:</a:t>
          </a:r>
          <a:endParaRPr lang="en-US" sz="3200" kern="1200"/>
        </a:p>
      </dsp:txBody>
      <dsp:txXfrm>
        <a:off x="35640" y="1997747"/>
        <a:ext cx="9529920" cy="658799"/>
      </dsp:txXfrm>
    </dsp:sp>
    <dsp:sp modelId="{B42E4F33-4F11-4A78-94C7-54370F164139}">
      <dsp:nvSpPr>
        <dsp:cNvPr id="0" name=""/>
        <dsp:cNvSpPr/>
      </dsp:nvSpPr>
      <dsp:spPr>
        <a:xfrm>
          <a:off x="0" y="2660760"/>
          <a:ext cx="9601200" cy="1225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38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hr-HR" sz="2500" kern="1200"/>
            <a:t>Implementacija neispunjenih funkcionalnih zahtjeva (F-03, F-11).</a:t>
          </a:r>
          <a:endParaRPr lang="en-US" sz="2500" kern="120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hr-HR" sz="2500" kern="1200" dirty="0"/>
            <a:t>Razvoj mobilne verzije aplikacije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hr-HR" sz="2500" kern="1200"/>
            <a:t>Skaliranje za podršku većem broju korisnika</a:t>
          </a:r>
          <a:endParaRPr lang="en-US" sz="2500" kern="1200"/>
        </a:p>
      </dsp:txBody>
      <dsp:txXfrm>
        <a:off x="0" y="2660760"/>
        <a:ext cx="9601200" cy="12254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8EAA49-9D7C-42B6-8B3D-227223EAB383}" type="datetimeFigureOut">
              <a:rPr lang="hr-HR" smtClean="0"/>
              <a:t>25.1.2025.</a:t>
            </a:fld>
            <a:endParaRPr lang="hr-H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2CE192-5439-4163-B638-F62236E9023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86688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CE192-5439-4163-B638-F62236E90232}" type="slidenum">
              <a:rPr lang="hr-HR" smtClean="0"/>
              <a:t>3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70194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2CE192-5439-4163-B638-F62236E90232}" type="slidenum">
              <a:rPr lang="hr-HR" smtClean="0"/>
              <a:t>26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7437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1/25/2025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CE32D-C5D6-25A8-5A82-C45C0445AE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HoodClassics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B92115-578E-DC7F-FD88-C367CA4F68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5" y="4245037"/>
            <a:ext cx="6831673" cy="1086237"/>
          </a:xfrm>
        </p:spPr>
        <p:txBody>
          <a:bodyPr>
            <a:normAutofit fontScale="92500" lnSpcReduction="10000"/>
          </a:bodyPr>
          <a:lstStyle/>
          <a:p>
            <a:r>
              <a:rPr lang="hr-HR" b="1" dirty="0"/>
              <a:t>Voditelj tima</a:t>
            </a:r>
            <a:r>
              <a:rPr lang="hr-HR" dirty="0"/>
              <a:t>: Hrvoje Radoš</a:t>
            </a:r>
            <a:endParaRPr lang="hr-HR" b="1" dirty="0"/>
          </a:p>
          <a:p>
            <a:r>
              <a:rPr lang="hr-HR" b="1" dirty="0"/>
              <a:t>Članovi tima</a:t>
            </a:r>
            <a:r>
              <a:rPr lang="hr-HR" dirty="0"/>
              <a:t>: Ivan Bevanda, Duje Ćubelić, Jakov Borić, Mateo Piskač, Dora Strmečki</a:t>
            </a:r>
          </a:p>
        </p:txBody>
      </p:sp>
    </p:spTree>
    <p:extLst>
      <p:ext uri="{BB962C8B-B14F-4D97-AF65-F5344CB8AC3E}">
        <p14:creationId xmlns:p14="http://schemas.microsoft.com/office/powerpoint/2010/main" val="1705043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07EE45-E69C-6EE6-AC4B-004B43EEE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hr-HR" sz="4100" cap="all"/>
              <a:t>tripadvisor</a:t>
            </a:r>
            <a:endParaRPr lang="hr-HR" sz="41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41EB14A-EFF0-1C36-7D24-E99B065840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3405407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8877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021B19-1504-3BB1-1C46-A13A9EAAA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2F42550-0861-E790-2C68-B376469FF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7BD8430C-AF00-61BE-5158-113187BB8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AA5BFEA4-1B33-861E-F8B8-0926FB348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BADA7BB4-E719-904D-BCA6-A9E1493EF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erson and person looking at a mural&#10;&#10;Description automatically generated">
            <a:extLst>
              <a:ext uri="{FF2B5EF4-FFF2-40B4-BE49-F238E27FC236}">
                <a16:creationId xmlns:a16="http://schemas.microsoft.com/office/drawing/2014/main" id="{4BF815EB-F57B-4B94-3CE5-C8534CB088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 b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5C4F958-CA6D-CA12-BABB-0A0E8AF2D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EEAC5B1E-8515-4840-5928-EED8DF6B2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010" y="4333009"/>
            <a:ext cx="5268177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r-HR" sz="3600" cap="all" dirty="0">
                <a:solidFill>
                  <a:srgbClr val="FFFFFF"/>
                </a:solidFill>
              </a:rPr>
              <a:t>funkcionalni zahtjevi</a:t>
            </a:r>
            <a:endParaRPr lang="en-US" sz="3600" cap="all" dirty="0">
              <a:solidFill>
                <a:srgbClr val="FFFFFF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65C8BA55-EB18-A847-D750-0D664990F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r-H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158D67-D420-35A8-81A4-51B445106F3E}"/>
              </a:ext>
            </a:extLst>
          </p:cNvPr>
          <p:cNvSpPr txBox="1">
            <a:spLocks/>
          </p:cNvSpPr>
          <p:nvPr/>
        </p:nvSpPr>
        <p:spPr>
          <a:xfrm>
            <a:off x="7801613" y="4726796"/>
            <a:ext cx="4104306" cy="10862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r-HR" sz="2000" cap="all" dirty="0">
                <a:solidFill>
                  <a:srgbClr val="FFFFFF"/>
                </a:solidFill>
              </a:rPr>
              <a:t>ANALIZA ZAHTJEVA</a:t>
            </a:r>
            <a:endParaRPr lang="en-US" sz="2000" cap="all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9861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A9BCC8-5A8F-2D1E-6AC4-25E3516C4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hr-HR" sz="4600">
                <a:solidFill>
                  <a:schemeClr val="bg2"/>
                </a:solidFill>
              </a:rPr>
              <a:t>FUNKCIONALNI ZAHTJEVI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61765-8783-69ED-336D-E3E3F0C4A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19" y="791570"/>
            <a:ext cx="5201325" cy="5262390"/>
          </a:xfrm>
        </p:spPr>
        <p:txBody>
          <a:bodyPr anchor="ctr">
            <a:normAutofit/>
          </a:bodyPr>
          <a:lstStyle/>
          <a:p>
            <a:r>
              <a:rPr lang="hr-HR" sz="2800" b="1" dirty="0"/>
              <a:t>20</a:t>
            </a:r>
            <a:r>
              <a:rPr lang="hr-HR" sz="2800" dirty="0"/>
              <a:t> funkcionalnih zahtjeva</a:t>
            </a:r>
          </a:p>
          <a:p>
            <a:r>
              <a:rPr lang="hr-HR" sz="2800" dirty="0"/>
              <a:t>Broj funkcionalnih zahtjeva po prioritetu:</a:t>
            </a:r>
          </a:p>
          <a:p>
            <a:pPr lvl="1"/>
            <a:r>
              <a:rPr lang="hr-HR" sz="2800" b="1" dirty="0"/>
              <a:t>Visoki: 10</a:t>
            </a:r>
          </a:p>
          <a:p>
            <a:pPr lvl="1"/>
            <a:r>
              <a:rPr lang="hr-HR" sz="2800" dirty="0"/>
              <a:t>Srednji: 6</a:t>
            </a:r>
          </a:p>
          <a:p>
            <a:pPr lvl="1"/>
            <a:r>
              <a:rPr lang="hr-HR" sz="2800" dirty="0"/>
              <a:t>Nizak: 4</a:t>
            </a:r>
          </a:p>
        </p:txBody>
      </p:sp>
    </p:spTree>
    <p:extLst>
      <p:ext uri="{BB962C8B-B14F-4D97-AF65-F5344CB8AC3E}">
        <p14:creationId xmlns:p14="http://schemas.microsoft.com/office/powerpoint/2010/main" val="2838675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31E7B-27A6-D947-12DD-3D434B30E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Funkcionalni zahtjevi visokog prioriteta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6263BD3-43F5-C1B5-29C3-030F38D26D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5806452"/>
              </p:ext>
            </p:extLst>
          </p:nvPr>
        </p:nvGraphicFramePr>
        <p:xfrm>
          <a:off x="1051560" y="1691640"/>
          <a:ext cx="10780775" cy="38811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334851">
                  <a:extLst>
                    <a:ext uri="{9D8B030D-6E8A-4147-A177-3AD203B41FA5}">
                      <a16:colId xmlns:a16="http://schemas.microsoft.com/office/drawing/2014/main" val="4073502620"/>
                    </a:ext>
                  </a:extLst>
                </a:gridCol>
                <a:gridCol w="2761661">
                  <a:extLst>
                    <a:ext uri="{9D8B030D-6E8A-4147-A177-3AD203B41FA5}">
                      <a16:colId xmlns:a16="http://schemas.microsoft.com/office/drawing/2014/main" val="818143222"/>
                    </a:ext>
                  </a:extLst>
                </a:gridCol>
                <a:gridCol w="2185416">
                  <a:extLst>
                    <a:ext uri="{9D8B030D-6E8A-4147-A177-3AD203B41FA5}">
                      <a16:colId xmlns:a16="http://schemas.microsoft.com/office/drawing/2014/main" val="3565116849"/>
                    </a:ext>
                  </a:extLst>
                </a:gridCol>
                <a:gridCol w="4498847">
                  <a:extLst>
                    <a:ext uri="{9D8B030D-6E8A-4147-A177-3AD203B41FA5}">
                      <a16:colId xmlns:a16="http://schemas.microsoft.com/office/drawing/2014/main" val="772881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hr-HR" dirty="0"/>
                        <a:t>ID zahtjeva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Opis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Izvor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Kriteriji prihvaćajna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991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r-HR" b="1" dirty="0"/>
                        <a:t>F-01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Sustav omogućuje korisnicima kreiranje računa pomoću korisničkog imena.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Zahtjev dionika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Korisnik se može registrirati koristeći korisničko ime i lozinku.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59255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r-HR" b="1" dirty="0"/>
                        <a:t>F-04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Sustav podržava tri različite korisničke uloge: lokalac, turist, moderator.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Postojeći sustav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Korisnik može imati jednu od tri moguće uloge, pri registraciji, korisnik aplikacije bira mjesto stanovanja. Dok je unutar granica tog mjesta, registrirani korisnik može poprimiti ulogu lokalca.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643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r-HR" b="1" dirty="0"/>
                        <a:t>F-05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Sustav omogućuje korištenje aplikacije bez prijave.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Povratne informacije korisnika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Korisnik može koristiti aplikaciju bez prijave, u kojem se slučaju implicitno uzima uloga turista koji može koristiti aplikaciju uz određena ograničenja.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0179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r-HR" b="1" dirty="0"/>
                        <a:t>F-06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Sustav prikazuje kartu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Postojeći sustav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Sustav se bazira na interaktivnoj karti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8943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r-HR" b="1" dirty="0"/>
                        <a:t>F-07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Lokalac može napraviti objavu.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Zahtjev dionika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Aplikacija mora podržavati mogućnost lokalca da na kartu doda pin koji sadrži objavu. Objava može sadržavati tekst, sliku i tagove.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8535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5237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D61C36-7901-364E-81EE-4A4F8B247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54AC3-F543-E09B-667E-9ADAC5A2C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Funkcionalni zahtjevi visokog prioriteta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CE918EE-E5FC-BC04-A847-4DCF123917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8654210"/>
              </p:ext>
            </p:extLst>
          </p:nvPr>
        </p:nvGraphicFramePr>
        <p:xfrm>
          <a:off x="1051560" y="1691640"/>
          <a:ext cx="10780775" cy="39370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334851">
                  <a:extLst>
                    <a:ext uri="{9D8B030D-6E8A-4147-A177-3AD203B41FA5}">
                      <a16:colId xmlns:a16="http://schemas.microsoft.com/office/drawing/2014/main" val="4073502620"/>
                    </a:ext>
                  </a:extLst>
                </a:gridCol>
                <a:gridCol w="2761661">
                  <a:extLst>
                    <a:ext uri="{9D8B030D-6E8A-4147-A177-3AD203B41FA5}">
                      <a16:colId xmlns:a16="http://schemas.microsoft.com/office/drawing/2014/main" val="818143222"/>
                    </a:ext>
                  </a:extLst>
                </a:gridCol>
                <a:gridCol w="2185416">
                  <a:extLst>
                    <a:ext uri="{9D8B030D-6E8A-4147-A177-3AD203B41FA5}">
                      <a16:colId xmlns:a16="http://schemas.microsoft.com/office/drawing/2014/main" val="3565116849"/>
                    </a:ext>
                  </a:extLst>
                </a:gridCol>
                <a:gridCol w="4498847">
                  <a:extLst>
                    <a:ext uri="{9D8B030D-6E8A-4147-A177-3AD203B41FA5}">
                      <a16:colId xmlns:a16="http://schemas.microsoft.com/office/drawing/2014/main" val="772881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hr-HR" dirty="0"/>
                        <a:t>ID zahtjeva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Opis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Izvor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Kriteriji prihvaćajna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991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r-HR" b="1" dirty="0"/>
                        <a:t>F-09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Aplikacija omogućava interakciju s objavama registriranim korisnicima.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Zahtjev dionika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Aplikacija mora omogućiti svim registriranim korisnicima da označe objavu sa "sviđa mi se" ili "ne sviđa mi se" i imati mogućnost da prijave neprimjeren sadržaj i netočne objave.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59255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r-HR" b="1" dirty="0"/>
                        <a:t>F-10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Aplikacija ima korisnike s ulogom moderatora.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Zahtjev dionika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Moderator može pregledati prijave i ukloniti objave/pin-ove.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8643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r-HR" b="1" dirty="0"/>
                        <a:t>F-13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Prikaz pinova na krati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Postojeći sustav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Aplikacija mora prikazivati dostupne pinove za odabrano područje na karti. Ti pinovi simboliziraju turističke lokacije sa objavama korisnika.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0179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r-HR" b="1" dirty="0"/>
                        <a:t>F-15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Prijava neprimjerenog sadržaja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Zahtjev dionika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Korisnik, ukoliko vidi neprimjereni sadržaj na nekoj objavi, ima opciju prijaviti tu objavu koja se potom šalje moderatoru na pregled.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8943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r-HR" b="1" dirty="0"/>
                        <a:t>F-18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Aplikacija nudi fleksibilnost korištenja korisničkog računa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/>
                        <a:t>Povratne informacije korisnika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400" dirty="0"/>
                        <a:t>Korisnik može isti račun koji koristi na računalu koristiti i na mobilnom uređaju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8535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4979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B0EDA-44CA-AA53-F094-C3B94AD50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Dionici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DECCA-337C-AA2F-5840-060A4C075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hr-HR" dirty="0"/>
              <a:t>Vlasnik</a:t>
            </a:r>
          </a:p>
          <a:p>
            <a:pPr>
              <a:buFont typeface="+mj-lt"/>
              <a:buAutoNum type="arabicPeriod"/>
            </a:pPr>
            <a:r>
              <a:rPr lang="hr-HR" dirty="0"/>
              <a:t>Registrirani korisnici: </a:t>
            </a:r>
          </a:p>
          <a:p>
            <a:pPr marL="742950" lvl="1" indent="-285750">
              <a:buFont typeface="+mj-lt"/>
              <a:buAutoNum type="arabicPeriod"/>
            </a:pPr>
            <a:r>
              <a:rPr lang="hr-HR" dirty="0"/>
              <a:t>lokalci</a:t>
            </a:r>
          </a:p>
          <a:p>
            <a:pPr marL="742950" lvl="1" indent="-285750">
              <a:buFont typeface="+mj-lt"/>
              <a:buAutoNum type="arabicPeriod"/>
            </a:pPr>
            <a:r>
              <a:rPr lang="hr-HR" dirty="0"/>
              <a:t>turisti</a:t>
            </a:r>
          </a:p>
          <a:p>
            <a:pPr marL="742950" lvl="1" indent="-285750">
              <a:buFont typeface="+mj-lt"/>
              <a:buAutoNum type="arabicPeriod"/>
            </a:pPr>
            <a:r>
              <a:rPr lang="hr-HR" dirty="0"/>
              <a:t>moderatori</a:t>
            </a:r>
          </a:p>
          <a:p>
            <a:pPr>
              <a:buFont typeface="+mj-lt"/>
              <a:buAutoNum type="arabicPeriod"/>
            </a:pPr>
            <a:r>
              <a:rPr lang="hr-HR" dirty="0"/>
              <a:t>Neregistrirani korisnici (automatski postavljeni kao turisti)</a:t>
            </a:r>
          </a:p>
          <a:p>
            <a:pPr>
              <a:buFont typeface="+mj-lt"/>
              <a:buAutoNum type="arabicPeriod"/>
            </a:pPr>
            <a:r>
              <a:rPr lang="hr-HR" dirty="0"/>
              <a:t>Razvojni tim</a:t>
            </a:r>
          </a:p>
        </p:txBody>
      </p:sp>
    </p:spTree>
    <p:extLst>
      <p:ext uri="{BB962C8B-B14F-4D97-AF65-F5344CB8AC3E}">
        <p14:creationId xmlns:p14="http://schemas.microsoft.com/office/powerpoint/2010/main" val="3539663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97CBA-836D-92B9-EA0E-4F79F7E3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hr-HR" sz="5400">
                <a:solidFill>
                  <a:schemeClr val="bg2"/>
                </a:solidFill>
              </a:rPr>
              <a:t>Aktori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BF89D-4551-3579-3A9A-7E7ECD3B7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7700" y="969370"/>
            <a:ext cx="6223000" cy="5262390"/>
          </a:xfrm>
        </p:spPr>
        <p:txBody>
          <a:bodyPr anchor="ctr">
            <a:noAutofit/>
          </a:bodyPr>
          <a:lstStyle/>
          <a:p>
            <a:r>
              <a:rPr lang="hr-HR" sz="1600" b="1" dirty="0"/>
              <a:t>Neregistrirani korisnik</a:t>
            </a:r>
            <a:r>
              <a:rPr lang="hr-HR" sz="1600" dirty="0"/>
              <a:t> (sudionik) može: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poslati zahtjev za registraciju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koristiti aplikaciju bez registracije uz ograničenja prilikom čega automatski zaprima ulogu turista</a:t>
            </a:r>
          </a:p>
          <a:p>
            <a:r>
              <a:rPr lang="hr-HR" sz="1600" b="1" dirty="0"/>
              <a:t>Turist</a:t>
            </a:r>
            <a:r>
              <a:rPr lang="hr-HR" sz="1600" dirty="0"/>
              <a:t> (inicijator) može: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pregledavati kartu i objave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filtrirati kroz objave pomoću tagova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označiti objave s oznakom sviđa mi se ili ih prijaviti za neprimjeren sadržaj</a:t>
            </a:r>
          </a:p>
          <a:p>
            <a:r>
              <a:rPr lang="hr-HR" sz="1600" b="1" dirty="0"/>
              <a:t>Lokalac</a:t>
            </a:r>
            <a:r>
              <a:rPr lang="hr-HR" sz="1600" dirty="0"/>
              <a:t> (inicijator) može: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isti zahtjevi kao turist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dodatno, može objavljivati sadržaj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prijaviti postojeću objavu za netočan sadržaj</a:t>
            </a:r>
          </a:p>
          <a:p>
            <a:r>
              <a:rPr lang="hr-HR" sz="1600" b="1" dirty="0"/>
              <a:t>Moderator</a:t>
            </a:r>
            <a:r>
              <a:rPr lang="hr-HR" sz="1600" dirty="0"/>
              <a:t> (inicijator) može: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isti zahtjevi kao turist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pregledavati i po potrebi uklanjati prijavljeni sadržaj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600" dirty="0"/>
              <a:t>dati ulogu moderatora drugom korisniku (uz ograničenja)</a:t>
            </a:r>
          </a:p>
          <a:p>
            <a:endParaRPr lang="hr-HR" sz="1600" dirty="0"/>
          </a:p>
        </p:txBody>
      </p:sp>
    </p:spTree>
    <p:extLst>
      <p:ext uri="{BB962C8B-B14F-4D97-AF65-F5344CB8AC3E}">
        <p14:creationId xmlns:p14="http://schemas.microsoft.com/office/powerpoint/2010/main" val="681604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70330B-C22F-02D2-6D28-84BBDE20F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91E11D6-F02E-F934-1BD6-F4DDD4A14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E7CEE-ED46-1DAC-B8B3-B56C35BC0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hr-HR" sz="5400">
                <a:solidFill>
                  <a:schemeClr val="bg2"/>
                </a:solidFill>
              </a:rPr>
              <a:t>Aktori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484E09-B593-532A-8F41-E96A2AB0F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382A4-8C9F-BA5C-22F4-2D4D5695E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7700" y="969370"/>
            <a:ext cx="6223000" cy="5262390"/>
          </a:xfrm>
        </p:spPr>
        <p:txBody>
          <a:bodyPr anchor="ctr">
            <a:noAutofit/>
          </a:bodyPr>
          <a:lstStyle/>
          <a:p>
            <a:r>
              <a:rPr lang="hr-HR" sz="1800" b="1" dirty="0"/>
              <a:t>Baza podataka</a:t>
            </a:r>
            <a:r>
              <a:rPr lang="hr-HR" sz="1800" dirty="0"/>
              <a:t> (sudionik):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800" dirty="0"/>
              <a:t>pohranjuje sve podatke o registriranim korisnicima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800" dirty="0"/>
              <a:t>pohranjuje sve objave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800" dirty="0"/>
              <a:t>pohranjuje sve interakcije sa postojećim objavama</a:t>
            </a:r>
          </a:p>
          <a:p>
            <a:r>
              <a:rPr lang="hr-HR" sz="1800" b="1" dirty="0"/>
              <a:t>Google Oauth</a:t>
            </a:r>
            <a:r>
              <a:rPr lang="hr-HR" sz="1800" dirty="0"/>
              <a:t> (sudionik):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800" dirty="0"/>
              <a:t>autentificira registraciju i prijavu korisnika putem njihovog Google računa</a:t>
            </a:r>
          </a:p>
          <a:p>
            <a:r>
              <a:rPr lang="hr-HR" sz="1800" b="1" dirty="0"/>
              <a:t>Open Street Map</a:t>
            </a:r>
            <a:r>
              <a:rPr lang="hr-HR" sz="1800" dirty="0"/>
              <a:t> (sudionik):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800" dirty="0"/>
              <a:t>služi za prikaz karte na kojoj su "pinovi"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sz="1800" dirty="0"/>
              <a:t>služi za određivanje grada iz danih koordinata</a:t>
            </a:r>
          </a:p>
          <a:p>
            <a:endParaRPr lang="hr-HR" sz="1600" dirty="0"/>
          </a:p>
        </p:txBody>
      </p:sp>
    </p:spTree>
    <p:extLst>
      <p:ext uri="{BB962C8B-B14F-4D97-AF65-F5344CB8AC3E}">
        <p14:creationId xmlns:p14="http://schemas.microsoft.com/office/powerpoint/2010/main" val="33371113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4C250A-D951-E716-0C80-FBA6B5F2B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FCA4236D-C534-54E6-45F8-B3A69952B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FDC67659-CC9A-6EDE-C5A1-31E74151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35E6B26B-44E7-DCDD-0398-D56DC031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1C1A7054-D0DC-AFF5-60AE-81AC163EC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erson and person looking at a mural&#10;&#10;Description automatically generated">
            <a:extLst>
              <a:ext uri="{FF2B5EF4-FFF2-40B4-BE49-F238E27FC236}">
                <a16:creationId xmlns:a16="http://schemas.microsoft.com/office/drawing/2014/main" id="{6EBC7889-3C21-0548-76BB-5FB943203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 b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B9888C32-DDEA-C54F-FC70-9E3BA94FC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BBA8144D-491A-3FDA-9F53-CD95CC411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301" y="4454916"/>
            <a:ext cx="4791313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r-HR" sz="3600" cap="all" dirty="0">
                <a:solidFill>
                  <a:srgbClr val="FFFFFF"/>
                </a:solidFill>
              </a:rPr>
              <a:t>Arhitektura sustava</a:t>
            </a:r>
            <a:endParaRPr lang="en-US" sz="3600" cap="all" dirty="0">
              <a:solidFill>
                <a:srgbClr val="FFFFFF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912D6DA-9C1B-19B2-A1BC-6D80F01E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43877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44F61-C788-AA6A-57D9-22F19104B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 b="1" dirty="0"/>
              <a:t>Arhitektura sustava - Stil arhitekture</a:t>
            </a:r>
            <a:br>
              <a:rPr lang="hr-HR" b="1" dirty="0"/>
            </a:br>
            <a:br>
              <a:rPr lang="hr-HR" b="1" dirty="0"/>
            </a:b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144ED-0FB9-DC2E-E206-846D6F6AB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30400"/>
            <a:ext cx="9956800" cy="4660900"/>
          </a:xfrm>
        </p:spPr>
        <p:txBody>
          <a:bodyPr>
            <a:noAutofit/>
          </a:bodyPr>
          <a:lstStyle/>
          <a:p>
            <a:r>
              <a:rPr lang="hr-HR" sz="2200" dirty="0"/>
              <a:t>Za ovaj sustav odabrana je </a:t>
            </a:r>
            <a:r>
              <a:rPr lang="hr-HR" sz="2200" b="1" dirty="0"/>
              <a:t>MVC (Model-View-Controller)</a:t>
            </a:r>
            <a:r>
              <a:rPr lang="hr-HR" sz="2200" dirty="0"/>
              <a:t> arhitektura, s jasno definiranim ulogama između backend-a i frontend-a, temeljenom na </a:t>
            </a:r>
            <a:r>
              <a:rPr lang="hr-HR" sz="2200" b="1" dirty="0"/>
              <a:t>Spring Boot</a:t>
            </a:r>
            <a:r>
              <a:rPr lang="hr-HR" sz="2200" dirty="0"/>
              <a:t> za backend i </a:t>
            </a:r>
            <a:r>
              <a:rPr lang="hr-HR" sz="2200" b="1" dirty="0"/>
              <a:t>React</a:t>
            </a:r>
            <a:r>
              <a:rPr lang="hr-HR" sz="2200" dirty="0"/>
              <a:t> za frontend</a:t>
            </a:r>
          </a:p>
          <a:p>
            <a:r>
              <a:rPr lang="hr-HR" sz="2200" dirty="0"/>
              <a:t>Arhitektura sustava je podijeljena u sljedeće slojeve: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b="1" dirty="0"/>
              <a:t>Controller sloj</a:t>
            </a:r>
            <a:r>
              <a:rPr lang="hr-HR" sz="2200" dirty="0"/>
              <a:t>: Upravljanje HTTP zahtjevima, komunikacija s poslovnom logikom, te vraćanje odgovora prema korisniku.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b="1" dirty="0"/>
              <a:t>Model sloj</a:t>
            </a:r>
            <a:r>
              <a:rPr lang="hr-HR" sz="2200" dirty="0"/>
              <a:t>: Predstavlja podatke, tj. objekte koji se koriste u aplikaciji. U Spring Boot aplikaciji, ovo je obično entitet povezan s bazom podataka.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sz="2200" b="1" dirty="0"/>
              <a:t>View sloj</a:t>
            </a:r>
            <a:r>
              <a:rPr lang="hr-HR" sz="2200" dirty="0"/>
              <a:t>: U React-u, odgovoran je za prikazivanje podataka korisniku putem dinamičkih sučelja.</a:t>
            </a:r>
          </a:p>
          <a:p>
            <a:endParaRPr lang="hr-HR" sz="2200" dirty="0"/>
          </a:p>
        </p:txBody>
      </p:sp>
    </p:spTree>
    <p:extLst>
      <p:ext uri="{BB962C8B-B14F-4D97-AF65-F5344CB8AC3E}">
        <p14:creationId xmlns:p14="http://schemas.microsoft.com/office/powerpoint/2010/main" val="1529900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erson and person looking at a mural&#10;&#10;Description automatically generated">
            <a:extLst>
              <a:ext uri="{FF2B5EF4-FFF2-40B4-BE49-F238E27FC236}">
                <a16:creationId xmlns:a16="http://schemas.microsoft.com/office/drawing/2014/main" id="{5A07C60C-06AD-6F53-4017-EDF51926B4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 b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7A74AA1E-1184-F8A5-B807-370866546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010" y="4333009"/>
            <a:ext cx="5268177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cap="all">
                <a:solidFill>
                  <a:srgbClr val="FFFFFF"/>
                </a:solidFill>
              </a:rPr>
              <a:t>Projektni zadatak</a:t>
            </a:r>
            <a:endParaRPr lang="en-US" sz="3600" cap="all" dirty="0">
              <a:solidFill>
                <a:srgbClr val="FFFFFF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395289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73A89A-F665-B312-8DCD-64A089F8F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F8CB1-1695-BB05-93CA-7A6C66577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hr-HR" sz="3400" b="1" dirty="0"/>
              <a:t>Arhitektura sustava – Baza podataka i pohrana</a:t>
            </a:r>
            <a:br>
              <a:rPr lang="hr-HR" sz="3400" b="1" dirty="0"/>
            </a:br>
            <a:br>
              <a:rPr lang="hr-HR" sz="3400" b="1" dirty="0"/>
            </a:br>
            <a:endParaRPr lang="hr-HR" sz="3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48E6D-0ADB-C3AD-A5DC-A9152062F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2" y="1562100"/>
            <a:ext cx="4475795" cy="4953000"/>
          </a:xfrm>
        </p:spPr>
        <p:txBody>
          <a:bodyPr>
            <a:normAutofit lnSpcReduction="10000"/>
          </a:bodyPr>
          <a:lstStyle/>
          <a:p>
            <a:endParaRPr lang="hr-HR" sz="1800" dirty="0"/>
          </a:p>
          <a:p>
            <a:r>
              <a:rPr lang="hr-HR" dirty="0"/>
              <a:t>    </a:t>
            </a:r>
            <a:r>
              <a:rPr lang="hr-HR" b="1" dirty="0"/>
              <a:t>PostgreSQL</a:t>
            </a:r>
            <a:r>
              <a:rPr lang="hr-HR" dirty="0"/>
              <a:t> se koristi za pohranu podataka; pohrana strukturiranih podataka s jasno definiranim relacijama između entiteta.</a:t>
            </a:r>
          </a:p>
          <a:p>
            <a:r>
              <a:rPr lang="hr-HR" dirty="0"/>
              <a:t>    </a:t>
            </a:r>
            <a:r>
              <a:rPr lang="hr-HR" b="1" dirty="0"/>
              <a:t>Spring Data JPA </a:t>
            </a:r>
            <a:r>
              <a:rPr lang="hr-HR" dirty="0"/>
              <a:t>(u kombinaciji s Hibernate-om) - za interakciju s bazom podataka; omogućuje jednostavno upravljanje podacima</a:t>
            </a:r>
          </a:p>
          <a:p>
            <a:r>
              <a:rPr lang="hr-HR" dirty="0"/>
              <a:t>Pohrana podataka – </a:t>
            </a:r>
            <a:r>
              <a:rPr lang="hr-HR" b="1" dirty="0"/>
              <a:t>PostgreSQL</a:t>
            </a:r>
          </a:p>
          <a:p>
            <a:r>
              <a:rPr lang="hr-HR" dirty="0"/>
              <a:t> Podaci koji se pohranjuju uključuju:</a:t>
            </a:r>
          </a:p>
          <a:p>
            <a:pPr lvl="1"/>
            <a:r>
              <a:rPr lang="hr-HR" dirty="0"/>
              <a:t>    Korisničke podatke (autentifikacija i autorizacija).</a:t>
            </a:r>
          </a:p>
          <a:p>
            <a:pPr lvl="1"/>
            <a:r>
              <a:rPr lang="hr-HR" dirty="0"/>
              <a:t>    Podatci o objavljenim pričama</a:t>
            </a:r>
          </a:p>
          <a:p>
            <a:endParaRPr lang="hr-HR" dirty="0"/>
          </a:p>
          <a:p>
            <a:endParaRPr lang="hr-HR" sz="1800" dirty="0"/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8FC85F88-8556-410B-38A0-6BC0499B5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357" y="1879601"/>
            <a:ext cx="6386286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018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B21E10-15E3-0783-CB20-9CC4C846C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0E16B-909A-6B1B-B5C2-A1D03D776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hr-HR" sz="3400" b="1"/>
              <a:t>Arhitektura sustava – Mrežni protokoli</a:t>
            </a:r>
            <a:br>
              <a:rPr lang="hr-HR" sz="3400" b="1"/>
            </a:br>
            <a:br>
              <a:rPr lang="hr-HR" sz="3400" b="1"/>
            </a:br>
            <a:endParaRPr lang="hr-HR" sz="34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29A6858-A92B-D559-FA42-D2CD2FEB79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7637454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81525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2EB451-760C-7927-913C-97132E0F0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64875-275D-B19B-671C-A334DCF28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 b="1" dirty="0"/>
              <a:t>Arhitektura sustava – Najviša razina apstrakcije</a:t>
            </a:r>
            <a:br>
              <a:rPr lang="hr-HR" b="1" dirty="0"/>
            </a:br>
            <a:br>
              <a:rPr lang="hr-HR" b="1" dirty="0"/>
            </a:b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AD694-EDF6-3C80-8BAD-2D05C3D87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30400"/>
            <a:ext cx="9956800" cy="4800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r-HR" b="1" dirty="0"/>
              <a:t> Klijent-poslužitelj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hr-HR" b="1" dirty="0"/>
              <a:t>Frontend (React)</a:t>
            </a:r>
            <a:r>
              <a:rPr lang="hr-HR" dirty="0"/>
              <a:t>: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hr-HR" b="1" dirty="0"/>
              <a:t>View</a:t>
            </a:r>
            <a:r>
              <a:rPr lang="hr-HR" dirty="0"/>
              <a:t> u MVC arhitekturi implementiran je pomoću React-a, koji prikazuje podatke korisnicima i omogućuje interakciju s aplikacijom.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hr-HR" dirty="0"/>
              <a:t>React šalje HTTP zahtjeve backendu putem </a:t>
            </a:r>
            <a:r>
              <a:rPr lang="hr-HR" b="1" dirty="0"/>
              <a:t>REST API</a:t>
            </a:r>
            <a:r>
              <a:rPr lang="hr-HR" dirty="0"/>
              <a:t>-ja.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hr-HR" b="1" dirty="0"/>
              <a:t>Backend (Spring Boot)</a:t>
            </a:r>
            <a:r>
              <a:rPr lang="hr-HR" dirty="0"/>
              <a:t>: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hr-HR" b="1" dirty="0"/>
              <a:t>Controller sloj</a:t>
            </a:r>
            <a:r>
              <a:rPr lang="hr-HR" dirty="0"/>
              <a:t> obrađuje zahtjeve, prosljeđuje ih </a:t>
            </a:r>
            <a:r>
              <a:rPr lang="hr-HR" b="1" dirty="0"/>
              <a:t>Service sloju</a:t>
            </a:r>
            <a:r>
              <a:rPr lang="hr-HR" dirty="0"/>
              <a:t> i vraća odgovore klijentima u JSON formatu.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hr-HR" b="1" dirty="0"/>
              <a:t>Model sloj</a:t>
            </a:r>
            <a:r>
              <a:rPr lang="hr-HR" dirty="0"/>
              <a:t> predstavlja entitete povezane s bazom podataka, dok </a:t>
            </a:r>
            <a:r>
              <a:rPr lang="hr-HR" b="1" dirty="0"/>
              <a:t>Repository sloj</a:t>
            </a:r>
            <a:r>
              <a:rPr lang="hr-HR" dirty="0"/>
              <a:t> upravlja podacima.</a:t>
            </a:r>
          </a:p>
          <a:p>
            <a:pPr marL="0" indent="0">
              <a:buNone/>
            </a:pPr>
            <a:r>
              <a:rPr lang="hr-HR" b="1" dirty="0"/>
              <a:t> Grafičko sučelje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hr-HR" b="1" i="0" dirty="0"/>
              <a:t>React</a:t>
            </a:r>
            <a:r>
              <a:rPr lang="hr-HR" i="0" dirty="0"/>
              <a:t> omogućava responzivno korisničko sučelje.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hr-HR" i="0" dirty="0"/>
              <a:t>Sučelje šalje zahtjeve backendu putem </a:t>
            </a:r>
            <a:r>
              <a:rPr lang="hr-HR" b="1" i="0" dirty="0"/>
              <a:t>REST API</a:t>
            </a:r>
            <a:r>
              <a:rPr lang="hr-HR" i="0" dirty="0"/>
              <a:t>-ja, a backend vraća odgovore koje React koristi za ažuriranje prikaza korisnicima.</a:t>
            </a:r>
          </a:p>
        </p:txBody>
      </p:sp>
    </p:spTree>
    <p:extLst>
      <p:ext uri="{BB962C8B-B14F-4D97-AF65-F5344CB8AC3E}">
        <p14:creationId xmlns:p14="http://schemas.microsoft.com/office/powerpoint/2010/main" val="30580240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5F79084-E805-48DA-8EAC-CD5FD493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FDBC02-48C1-48B7-BF61-2D10CC72F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62AAD0-42E1-4737-9C88-868AC0C1D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A582B3-A3B3-49D5-BBF0-98FEA4C2F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E143F64-D44C-4123-A2E1-FEC1C3F30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7DB13B9-D0D4-4393-AFAB-2B39448B2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computer screen shot of a computer program&#10;&#10;Description automatically generated">
            <a:extLst>
              <a:ext uri="{FF2B5EF4-FFF2-40B4-BE49-F238E27FC236}">
                <a16:creationId xmlns:a16="http://schemas.microsoft.com/office/drawing/2014/main" id="{CE9AAFB4-6759-B2F4-EB1E-32C665E013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5298" r="1" b="9273"/>
          <a:stretch/>
        </p:blipFill>
        <p:spPr>
          <a:xfrm>
            <a:off x="160867" y="160867"/>
            <a:ext cx="11870265" cy="653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2902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diagram of a flowchart&#10;&#10;Description automatically generated">
            <a:extLst>
              <a:ext uri="{FF2B5EF4-FFF2-40B4-BE49-F238E27FC236}">
                <a16:creationId xmlns:a16="http://schemas.microsoft.com/office/drawing/2014/main" id="{4819BD4D-7DFC-6FC9-4B32-B28709AE54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1190" y="1289918"/>
            <a:ext cx="5772589" cy="424285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56D9EDC-B883-3908-F20C-4DA823C4D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427" y="252630"/>
            <a:ext cx="6358548" cy="1485900"/>
          </a:xfrm>
        </p:spPr>
        <p:txBody>
          <a:bodyPr>
            <a:normAutofit/>
          </a:bodyPr>
          <a:lstStyle/>
          <a:p>
            <a:r>
              <a:rPr lang="hr-HR" b="1" dirty="0"/>
              <a:t>UML dijagram aktivnosti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1170888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6A668D-BF7C-7B6E-02B9-DBE8DB090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3DC9ECB-0C51-EFA7-9764-48FBCB47D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03B4D8-2D5B-664A-D8C7-8A4555788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D75E7F5-D827-D6C3-36AA-E3C2A115C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C4BA55-0409-32E2-E6CB-90356D54B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14C02791-D3CB-8E35-029D-AFBC27C72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C487DDDB-2551-AEB8-5829-E3DF2174F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743DDA9-F72F-7476-F6E9-D9BF1F0EA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427" y="252630"/>
            <a:ext cx="6358548" cy="1485900"/>
          </a:xfrm>
        </p:spPr>
        <p:txBody>
          <a:bodyPr>
            <a:normAutofit/>
          </a:bodyPr>
          <a:lstStyle/>
          <a:p>
            <a:r>
              <a:rPr lang="hr-HR" b="1" dirty="0"/>
              <a:t>Dijagram komponenata</a:t>
            </a:r>
            <a:endParaRPr lang="hr-HR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714D92E-8DCA-9953-C88D-A9242B8CF6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465" y="1638300"/>
            <a:ext cx="731507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2629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B7E63B-F0BD-138B-15DB-F3834365B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5F37913-7F2D-CA61-B342-8179185AA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75CD35-79E3-2651-594E-DA523602B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CC83797-044B-BF3A-2CAE-F43B05433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33C712E-75B1-CD0C-11E5-BC6325610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C0D72BB4-098C-3224-DEBD-E57E3B956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44577DB3-B801-DAA9-90F0-481D17428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C308589-E8F1-BFD1-4672-FE769A9C1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427" y="252630"/>
            <a:ext cx="6358548" cy="1485900"/>
          </a:xfrm>
        </p:spPr>
        <p:txBody>
          <a:bodyPr>
            <a:normAutofit/>
          </a:bodyPr>
          <a:lstStyle/>
          <a:p>
            <a:r>
              <a:rPr lang="hr-HR" b="1" dirty="0"/>
              <a:t>Dijagram razmještaja</a:t>
            </a:r>
            <a:endParaRPr lang="hr-H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06A99A-C58B-FAC6-F6A1-ADE03DA98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040" y="1376604"/>
            <a:ext cx="7237919" cy="410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674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9BD6AC-D34D-38D5-4318-94B30640DB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DD311CFA-6D6F-7F00-BE96-E8BE0A377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380E8371-D812-A2B6-E78D-801344BBC0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D7DB086A-254C-6C32-8B1D-A68DC66C7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5C5B4296-2DB6-C3A7-B0BC-79593C6E8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erson and person looking at a mural&#10;&#10;Description automatically generated">
            <a:extLst>
              <a:ext uri="{FF2B5EF4-FFF2-40B4-BE49-F238E27FC236}">
                <a16:creationId xmlns:a16="http://schemas.microsoft.com/office/drawing/2014/main" id="{E95836E7-0E89-2B06-EC98-80DF53AEE2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 b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979DB69A-DB0C-AB5C-9F75-B0A7C3066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7B6B984-D16D-756F-9B9B-FEE723EA0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770" y="4511256"/>
            <a:ext cx="5250375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r-HR" sz="3600" cap="all" dirty="0">
                <a:solidFill>
                  <a:srgbClr val="FFFFFF"/>
                </a:solidFill>
              </a:rPr>
              <a:t>Ispitivanje komponenti</a:t>
            </a:r>
            <a:endParaRPr lang="en-US" sz="3600" cap="all" dirty="0">
              <a:solidFill>
                <a:srgbClr val="FFFFFF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D3A0BF0-530C-3F48-7761-C0A5410C3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905134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FC5F5-7714-42A7-B056-00919947D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hr-HR" sz="2800" b="1" dirty="0"/>
              <a:t>Pronalaženje mjesta iz koordinata i obrnuto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DBD2D-6041-6971-797B-CD2499865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hr-HR" dirty="0"/>
              <a:t>Postupak tesiranja smo proveli uz pomoć JUnit-a i Mockito-a</a:t>
            </a:r>
          </a:p>
          <a:p>
            <a:r>
              <a:rPr lang="hr-HR" dirty="0"/>
              <a:t>Testove smo evaluirali tako da smo pokrenuli klasu za testiranje</a:t>
            </a:r>
          </a:p>
        </p:txBody>
      </p:sp>
      <p:pic>
        <p:nvPicPr>
          <p:cNvPr id="9" name="Picture 8" descr="A white rectangular box with black text&#10;&#10;Description automatically generated">
            <a:extLst>
              <a:ext uri="{FF2B5EF4-FFF2-40B4-BE49-F238E27FC236}">
                <a16:creationId xmlns:a16="http://schemas.microsoft.com/office/drawing/2014/main" id="{05E56124-0992-DE30-92C3-A91E51F50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877340"/>
            <a:ext cx="6517065" cy="478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934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43F923-087E-8986-3CB6-4510A0F2B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6BBB187D-6C83-E1DA-9AC0-8F6F35145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A966A206-0736-CB59-D997-56683A4B7A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84DE7559-21A9-1944-7EA9-5CE6B9E991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D7E9CE13-40D0-02D3-3BFE-DB7880D40E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erson and person looking at a mural&#10;&#10;Description automatically generated">
            <a:extLst>
              <a:ext uri="{FF2B5EF4-FFF2-40B4-BE49-F238E27FC236}">
                <a16:creationId xmlns:a16="http://schemas.microsoft.com/office/drawing/2014/main" id="{CB9A2D1A-A305-7305-0840-2F36023EA1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 b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AC5BFEEA-6D08-C10C-7658-63AB1F58E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F1F85C23-B76C-0A4E-6961-26CDB0667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672" y="4521125"/>
            <a:ext cx="4268572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r-HR" sz="3600" cap="all" dirty="0">
                <a:solidFill>
                  <a:srgbClr val="FFFFFF"/>
                </a:solidFill>
              </a:rPr>
              <a:t>Ispitivanje sustava</a:t>
            </a:r>
            <a:endParaRPr lang="en-US" sz="3600" cap="all" dirty="0">
              <a:solidFill>
                <a:srgbClr val="FFFFFF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A9B17B0F-C7AA-721B-B514-6268FCEC6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41331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5F79084-E805-48DA-8EAC-CD5FD493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0FDBC02-48C1-48B7-BF61-2D10CC72F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62AAD0-42E1-4737-9C88-868AC0C1D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8A582B3-A3B3-49D5-BBF0-98FEA4C2F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E143F64-D44C-4123-A2E1-FEC1C3F30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DB13B9-D0D4-4393-AFAB-2B39448B2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C63F59-1B90-AD2B-368D-0BE4519AE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hr-HR"/>
              <a:t>PROJEKTNI ZADATAK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0DCCD43-2886-868F-1121-DDC6CE0C3A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9539525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880229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13451-F6AB-A539-E7A9-86E49FE24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hr-HR" dirty="0"/>
              <a:t>Register test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ED712-70D8-A7B3-3200-0AD1FFDC3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3778" y="685800"/>
            <a:ext cx="6890319" cy="6009468"/>
          </a:xfrm>
        </p:spPr>
        <p:txBody>
          <a:bodyPr>
            <a:normAutofit/>
          </a:bodyPr>
          <a:lstStyle/>
          <a:p>
            <a:r>
              <a:rPr lang="hr-HR" sz="1600" b="1" dirty="0"/>
              <a:t>Koraci:</a:t>
            </a:r>
            <a:endParaRPr lang="hr-HR" sz="1600" dirty="0"/>
          </a:p>
          <a:p>
            <a:pPr lvl="1">
              <a:buFont typeface="+mj-lt"/>
              <a:buAutoNum type="arabicPeriod"/>
            </a:pPr>
            <a:r>
              <a:rPr lang="hr-HR" sz="1600" dirty="0"/>
              <a:t>Otvoriti stranicu.</a:t>
            </a:r>
          </a:p>
          <a:p>
            <a:pPr lvl="1">
              <a:buFont typeface="+mj-lt"/>
              <a:buAutoNum type="arabicPeriod"/>
            </a:pPr>
            <a:r>
              <a:rPr lang="hr-HR" sz="1600" dirty="0"/>
              <a:t>Pritisnuti gumb </a:t>
            </a:r>
            <a:r>
              <a:rPr lang="hr-HR" sz="1600" b="1" dirty="0"/>
              <a:t>Sign Up</a:t>
            </a:r>
            <a:r>
              <a:rPr lang="hr-HR" sz="1600" dirty="0"/>
              <a:t> —&gt; Korisnik je preusmjeren na stranicu za registraciju.</a:t>
            </a:r>
          </a:p>
          <a:p>
            <a:pPr lvl="1">
              <a:buFont typeface="+mj-lt"/>
              <a:buAutoNum type="arabicPeriod"/>
            </a:pPr>
            <a:r>
              <a:rPr lang="hr-HR" sz="1600" dirty="0"/>
              <a:t>Unijeti </a:t>
            </a:r>
            <a:r>
              <a:rPr lang="hr-HR" sz="1600" b="1" dirty="0"/>
              <a:t>username</a:t>
            </a:r>
            <a:r>
              <a:rPr lang="hr-HR" sz="1600" dirty="0"/>
              <a:t>: "testUser".</a:t>
            </a:r>
          </a:p>
          <a:p>
            <a:pPr lvl="1">
              <a:buFont typeface="+mj-lt"/>
              <a:buAutoNum type="arabicPeriod"/>
            </a:pPr>
            <a:r>
              <a:rPr lang="hr-HR" sz="1600" dirty="0"/>
              <a:t>Unijeti </a:t>
            </a:r>
            <a:r>
              <a:rPr lang="hr-HR" sz="1600" b="1" dirty="0"/>
              <a:t>password</a:t>
            </a:r>
            <a:r>
              <a:rPr lang="hr-HR" sz="1600" dirty="0"/>
              <a:t>: "123".</a:t>
            </a:r>
          </a:p>
          <a:p>
            <a:pPr lvl="1">
              <a:buFont typeface="+mj-lt"/>
              <a:buAutoNum type="arabicPeriod"/>
            </a:pPr>
            <a:r>
              <a:rPr lang="hr-HR" sz="1600" dirty="0"/>
              <a:t>Pritisnuti gumb </a:t>
            </a:r>
            <a:r>
              <a:rPr lang="hr-HR" sz="1600" b="1" dirty="0"/>
              <a:t>Register</a:t>
            </a:r>
            <a:r>
              <a:rPr lang="hr-HR" sz="1600" dirty="0"/>
              <a:t> —&gt; Korisnik je preusmjeren na stranicu </a:t>
            </a:r>
            <a:r>
              <a:rPr lang="hr-HR" sz="1600" b="1" dirty="0"/>
              <a:t>Profile</a:t>
            </a:r>
            <a:r>
              <a:rPr lang="hr-HR" sz="1600" dirty="0"/>
              <a:t>.</a:t>
            </a:r>
          </a:p>
          <a:p>
            <a:pPr lvl="1">
              <a:buFont typeface="+mj-lt"/>
              <a:buAutoNum type="arabicPeriod"/>
            </a:pPr>
            <a:r>
              <a:rPr lang="hr-HR" sz="1600" dirty="0"/>
              <a:t>Na stranici </a:t>
            </a:r>
            <a:r>
              <a:rPr lang="hr-HR" sz="1600" b="1" dirty="0"/>
              <a:t>Profile</a:t>
            </a:r>
            <a:r>
              <a:rPr lang="hr-HR" sz="1600" dirty="0"/>
              <a:t>, odabrati lokaciju na karti odakle je korisnik.</a:t>
            </a:r>
          </a:p>
          <a:p>
            <a:pPr lvl="1">
              <a:buFont typeface="+mj-lt"/>
              <a:buAutoNum type="arabicPeriod"/>
            </a:pPr>
            <a:r>
              <a:rPr lang="hr-HR" sz="1600" dirty="0"/>
              <a:t>Pritisnuti gumb </a:t>
            </a:r>
            <a:r>
              <a:rPr lang="hr-HR" sz="1600" b="1" dirty="0"/>
              <a:t>Save Places</a:t>
            </a:r>
            <a:r>
              <a:rPr lang="hr-HR" sz="1600" dirty="0"/>
              <a:t> —&gt; Korisnik je preusmjeren na kartu.</a:t>
            </a:r>
          </a:p>
          <a:p>
            <a:pPr marL="0" indent="0">
              <a:buNone/>
            </a:pPr>
            <a:r>
              <a:rPr lang="hr-HR" sz="1600" b="1" dirty="0"/>
              <a:t>Očekivani izlaz:</a:t>
            </a:r>
            <a:r>
              <a:rPr lang="hr-HR" sz="1600" dirty="0"/>
              <a:t> Korisnik uspješno registriran i preusmjeren na kartu s odabranim lokacijama.</a:t>
            </a:r>
            <a:br>
              <a:rPr lang="hr-HR" sz="1600" dirty="0"/>
            </a:br>
            <a:r>
              <a:rPr lang="hr-HR" sz="1600" b="1" dirty="0"/>
              <a:t>Dobiveni izlaz:</a:t>
            </a:r>
            <a:r>
              <a:rPr lang="hr-HR" sz="1600" dirty="0"/>
              <a:t> Test uspješno završen; korisnik je registriran i preusmjeren prema očekivanjima.</a:t>
            </a:r>
          </a:p>
          <a:p>
            <a:r>
              <a:rPr lang="hr-HR" sz="1600" b="1" dirty="0"/>
              <a:t>Rubni slučaj:</a:t>
            </a:r>
          </a:p>
          <a:p>
            <a:pPr lvl="1"/>
            <a:r>
              <a:rPr lang="hr-HR" sz="1600" dirty="0"/>
              <a:t>Pokušaj registracije korisnika s postojećim </a:t>
            </a:r>
            <a:r>
              <a:rPr lang="hr-HR" sz="1600" b="1" dirty="0"/>
              <a:t>usernameom</a:t>
            </a:r>
            <a:r>
              <a:rPr lang="hr-HR" sz="1600" dirty="0"/>
              <a:t> prikazuje poruku: "Korisničko ime već postoji."</a:t>
            </a:r>
          </a:p>
          <a:p>
            <a:endParaRPr lang="hr-HR" sz="900" dirty="0"/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4B79A07-7917-6697-26DB-5FD063F37A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1864"/>
          <a:stretch/>
        </p:blipFill>
        <p:spPr>
          <a:xfrm>
            <a:off x="1023562" y="1659610"/>
            <a:ext cx="3979671" cy="406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3890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B8CB-A4DD-9411-2465-7DC596528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841A6B-F993-B3E9-FC26-7A436DC72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35358" y="-1"/>
            <a:ext cx="12761778" cy="6858001"/>
          </a:xfrm>
        </p:spPr>
      </p:pic>
    </p:spTree>
    <p:extLst>
      <p:ext uri="{BB962C8B-B14F-4D97-AF65-F5344CB8AC3E}">
        <p14:creationId xmlns:p14="http://schemas.microsoft.com/office/powerpoint/2010/main" val="14128384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CA755B-09FE-8A82-B810-7620C76A2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5A1F6-58E7-1AFD-17B5-C206263CA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hr-HR" dirty="0"/>
              <a:t>Login test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715677-19F4-16A3-ABD1-EFC32EC1D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73E43-10C7-6461-42B0-3D371C7CA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0686" y="685800"/>
            <a:ext cx="6691086" cy="6009468"/>
          </a:xfrm>
        </p:spPr>
        <p:txBody>
          <a:bodyPr>
            <a:normAutofit/>
          </a:bodyPr>
          <a:lstStyle/>
          <a:p>
            <a:r>
              <a:rPr lang="hr-HR" sz="2200" b="1" dirty="0"/>
              <a:t>Koraci:</a:t>
            </a:r>
            <a:endParaRPr lang="hr-HR" sz="2200" dirty="0"/>
          </a:p>
          <a:p>
            <a:pPr lvl="1">
              <a:buFont typeface="+mj-lt"/>
              <a:buAutoNum type="arabicPeriod"/>
            </a:pPr>
            <a:r>
              <a:rPr lang="hr-HR" sz="2200" dirty="0"/>
              <a:t>Otvoriti stranicu.</a:t>
            </a:r>
          </a:p>
          <a:p>
            <a:pPr lvl="1">
              <a:buFont typeface="+mj-lt"/>
              <a:buAutoNum type="arabicPeriod"/>
            </a:pPr>
            <a:r>
              <a:rPr lang="hr-HR" sz="2200" dirty="0"/>
              <a:t>Pritisnuti gumb </a:t>
            </a:r>
            <a:r>
              <a:rPr lang="hr-HR" sz="2200" b="1" dirty="0"/>
              <a:t>Sign In</a:t>
            </a:r>
            <a:r>
              <a:rPr lang="hr-HR" sz="2200" dirty="0"/>
              <a:t> —&gt; Korisnik je preusmjeren na stranicu za prijavu.</a:t>
            </a:r>
          </a:p>
          <a:p>
            <a:pPr lvl="1">
              <a:buFont typeface="+mj-lt"/>
              <a:buAutoNum type="arabicPeriod"/>
            </a:pPr>
            <a:r>
              <a:rPr lang="hr-HR" sz="2200" dirty="0"/>
              <a:t>Unijeti </a:t>
            </a:r>
            <a:r>
              <a:rPr lang="hr-HR" sz="2200" b="1" dirty="0"/>
              <a:t>username</a:t>
            </a:r>
            <a:r>
              <a:rPr lang="hr-HR" sz="2200" dirty="0"/>
              <a:t>: "testUser".</a:t>
            </a:r>
          </a:p>
          <a:p>
            <a:pPr lvl="1">
              <a:buFont typeface="+mj-lt"/>
              <a:buAutoNum type="arabicPeriod"/>
            </a:pPr>
            <a:r>
              <a:rPr lang="hr-HR" sz="2200" dirty="0"/>
              <a:t>Unijeti </a:t>
            </a:r>
            <a:r>
              <a:rPr lang="hr-HR" sz="2200" b="1" dirty="0"/>
              <a:t>password</a:t>
            </a:r>
            <a:r>
              <a:rPr lang="hr-HR" sz="2200" dirty="0"/>
              <a:t>: "123".</a:t>
            </a:r>
          </a:p>
          <a:p>
            <a:pPr lvl="1">
              <a:buFont typeface="+mj-lt"/>
              <a:buAutoNum type="arabicPeriod"/>
            </a:pPr>
            <a:r>
              <a:rPr lang="hr-HR" sz="2200" dirty="0"/>
              <a:t>Pritisnuti gumb </a:t>
            </a:r>
            <a:r>
              <a:rPr lang="hr-HR" sz="2200" b="1" dirty="0"/>
              <a:t>Login</a:t>
            </a:r>
            <a:r>
              <a:rPr lang="hr-HR" sz="2200" dirty="0"/>
              <a:t> —&gt; Korisnik je preusmjeren na kartu.</a:t>
            </a:r>
          </a:p>
          <a:p>
            <a:pPr marL="0" indent="0">
              <a:buNone/>
            </a:pPr>
            <a:r>
              <a:rPr lang="hr-HR" sz="2200" b="1" dirty="0"/>
              <a:t>Očekivani izlaz:</a:t>
            </a:r>
            <a:r>
              <a:rPr lang="hr-HR" sz="2200" dirty="0"/>
              <a:t> Korisnik uspješno prijavljen i preusmjeren na kartu.</a:t>
            </a:r>
            <a:br>
              <a:rPr lang="hr-HR" sz="2200" dirty="0"/>
            </a:br>
            <a:r>
              <a:rPr lang="hr-HR" sz="2200" b="1" dirty="0"/>
              <a:t>Dobiveni izlaz:</a:t>
            </a:r>
            <a:r>
              <a:rPr lang="hr-HR" sz="2200" dirty="0"/>
              <a:t> Test uspješno završen; korisnik je prijavljen prema očekivanjima.</a:t>
            </a:r>
          </a:p>
          <a:p>
            <a:r>
              <a:rPr lang="hr-HR" sz="2200" b="1" dirty="0"/>
              <a:t>Rubni slučaj:</a:t>
            </a:r>
          </a:p>
          <a:p>
            <a:pPr lvl="1"/>
            <a:r>
              <a:rPr lang="hr-HR" sz="2200" dirty="0"/>
              <a:t>Pogrešno </a:t>
            </a:r>
            <a:r>
              <a:rPr lang="hr-HR" sz="2200" b="1" dirty="0"/>
              <a:t>username</a:t>
            </a:r>
            <a:r>
              <a:rPr lang="hr-HR" sz="2200" dirty="0"/>
              <a:t> ili </a:t>
            </a:r>
            <a:r>
              <a:rPr lang="hr-HR" sz="2200" b="1" dirty="0"/>
              <a:t>password</a:t>
            </a:r>
            <a:r>
              <a:rPr lang="hr-HR" sz="2200" dirty="0"/>
              <a:t> prikazuje poruku: "Pogrešno korisničko ime ili lozinka."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1D7E36-0D55-0676-B51B-89CDC2F9B5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4366"/>
          <a:stretch/>
        </p:blipFill>
        <p:spPr>
          <a:xfrm>
            <a:off x="937281" y="1428750"/>
            <a:ext cx="4382819" cy="460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6639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7117C-F2E7-5BBB-ED5D-084D63B3E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78BEB-73EB-0D21-CDD0-C10E0348B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BE1F2-F02A-C671-7907-D331161C3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9997" y="0"/>
            <a:ext cx="128119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6160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31199F-3670-C0E9-76E8-D512846F1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773736EA-0CC2-460C-1CBC-05A9E5FC55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4719D9A3-722C-4416-EA87-D6C335C4D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B59B6E4A-CAE3-152F-2052-7FC625F11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457A0E33-CFD6-EC22-AE1D-D33D932F5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erson and person looking at a mural&#10;&#10;Description automatically generated">
            <a:extLst>
              <a:ext uri="{FF2B5EF4-FFF2-40B4-BE49-F238E27FC236}">
                <a16:creationId xmlns:a16="http://schemas.microsoft.com/office/drawing/2014/main" id="{2DF8AC52-FD14-A39E-7ADA-78CD63B23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 b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31C6481-580B-E6C9-169F-CED18541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45E0209-B121-E39C-5CAB-FCC7FFF3F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9525" y="4521125"/>
            <a:ext cx="2446985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r-HR" sz="3600" cap="all" dirty="0">
                <a:solidFill>
                  <a:srgbClr val="FFFFFF"/>
                </a:solidFill>
              </a:rPr>
              <a:t>zaključak</a:t>
            </a:r>
            <a:endParaRPr lang="en-US" sz="3600" cap="all" dirty="0">
              <a:solidFill>
                <a:srgbClr val="FFFFFF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FE547B16-DB1F-F44C-3B57-3039A71E3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61652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EDD1-BF18-8CD8-8845-BB81DE350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Ciljevi projekta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E7712-E366-3F0B-1345-F48AB574D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42820"/>
            <a:ext cx="9601200" cy="4850970"/>
          </a:xfrm>
        </p:spPr>
        <p:txBody>
          <a:bodyPr/>
          <a:lstStyle/>
          <a:p>
            <a:r>
              <a:rPr lang="hr-HR" sz="2400" dirty="0"/>
              <a:t>Razvoj web aplikacije HoodClassics za autentično istraživanje turističkih destinacija</a:t>
            </a:r>
          </a:p>
          <a:p>
            <a:r>
              <a:rPr lang="pl-PL" sz="2400" dirty="0"/>
              <a:t>Platforma za povezivanje turista i lokalnih zajednica</a:t>
            </a:r>
          </a:p>
          <a:p>
            <a:r>
              <a:rPr lang="pl-PL" sz="2400" dirty="0"/>
              <a:t>Osnovne funkcionalnosti:</a:t>
            </a:r>
          </a:p>
          <a:p>
            <a:pPr lvl="1"/>
            <a:r>
              <a:rPr lang="pl-PL" sz="2400" dirty="0"/>
              <a:t>Interaktivna karta za pregled sadržaja</a:t>
            </a:r>
          </a:p>
          <a:p>
            <a:pPr lvl="1"/>
            <a:r>
              <a:rPr lang="pl-PL" sz="2400" dirty="0"/>
              <a:t>Sustav tagova za tematsko filtriranje</a:t>
            </a:r>
          </a:p>
          <a:p>
            <a:pPr lvl="1"/>
            <a:r>
              <a:rPr lang="pl-PL" sz="2400" dirty="0"/>
              <a:t>Moderiranje radi osiguranja točnosti i prikladnosti sadržaja</a:t>
            </a:r>
          </a:p>
          <a:p>
            <a:pPr lvl="1"/>
            <a:r>
              <a:rPr lang="pl-PL" sz="2400" dirty="0"/>
              <a:t>Objave lokalnih korisnika, koje turisti mogu pregledavati, označavati i pretraživati</a:t>
            </a:r>
          </a:p>
          <a:p>
            <a:endParaRPr lang="pl-PL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7008207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16669-4AD8-9E64-4EE6-AF6B64BE4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Izazovi tijekom razvoja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51196-EB9D-8EF6-4874-96E4DB50B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03336"/>
            <a:ext cx="9601200" cy="5354664"/>
          </a:xfrm>
        </p:spPr>
        <p:txBody>
          <a:bodyPr>
            <a:normAutofit/>
          </a:bodyPr>
          <a:lstStyle/>
          <a:p>
            <a:r>
              <a:rPr lang="hr-HR" b="1" dirty="0"/>
              <a:t>Tehnički problemi:</a:t>
            </a:r>
          </a:p>
          <a:p>
            <a:pPr lvl="1"/>
            <a:r>
              <a:rPr lang="hr-HR" dirty="0"/>
              <a:t>Deploy aplikacije na produkciju (uspješno riješeno)</a:t>
            </a:r>
          </a:p>
          <a:p>
            <a:pPr lvl="1"/>
            <a:r>
              <a:rPr lang="hr-HR" dirty="0"/>
              <a:t>Sigurnosni izazovi i ograničenja u raspoloživom znanju i vremenu</a:t>
            </a:r>
          </a:p>
          <a:p>
            <a:pPr lvl="1"/>
            <a:r>
              <a:rPr lang="hr-HR" dirty="0"/>
              <a:t>Funkcionalna implementacija geocodinga (koordinate → adrese).</a:t>
            </a:r>
          </a:p>
          <a:p>
            <a:r>
              <a:rPr lang="hr-HR" b="1" dirty="0"/>
              <a:t>Nova znanja i vještine:</a:t>
            </a:r>
          </a:p>
          <a:p>
            <a:pPr lvl="1"/>
            <a:r>
              <a:rPr lang="hr-HR" dirty="0"/>
              <a:t>Prijava putem Google računa</a:t>
            </a:r>
          </a:p>
          <a:p>
            <a:pPr lvl="1"/>
            <a:r>
              <a:rPr lang="hr-HR" dirty="0"/>
              <a:t>Integracija interaktivne karte</a:t>
            </a:r>
          </a:p>
          <a:p>
            <a:pPr lvl="1"/>
            <a:r>
              <a:rPr lang="hr-HR" dirty="0"/>
              <a:t>Deployment aplikacije</a:t>
            </a:r>
          </a:p>
          <a:p>
            <a:pPr lvl="1"/>
            <a:r>
              <a:rPr lang="hr-HR" dirty="0"/>
              <a:t>Testiranje aplikacije</a:t>
            </a:r>
          </a:p>
          <a:p>
            <a:pPr lvl="1"/>
            <a:r>
              <a:rPr lang="hr-HR" dirty="0"/>
              <a:t>Timski rad, praćenje rokova i kontinuirani napredak</a:t>
            </a:r>
          </a:p>
          <a:p>
            <a:r>
              <a:rPr lang="hr-HR" b="1" dirty="0"/>
              <a:t>Nerealizirani zahtjevi:</a:t>
            </a:r>
          </a:p>
          <a:p>
            <a:pPr lvl="1"/>
            <a:r>
              <a:rPr lang="hr-HR" b="1" dirty="0"/>
              <a:t>F-03</a:t>
            </a:r>
            <a:r>
              <a:rPr lang="hr-HR" dirty="0"/>
              <a:t>: Oporavak lozinke putem e-maila</a:t>
            </a:r>
          </a:p>
          <a:p>
            <a:pPr lvl="1"/>
            <a:r>
              <a:rPr lang="hr-HR" b="1" dirty="0"/>
              <a:t>F-11</a:t>
            </a:r>
            <a:r>
              <a:rPr lang="hr-HR" dirty="0"/>
              <a:t>: Rangiranje objava.</a:t>
            </a:r>
          </a:p>
        </p:txBody>
      </p:sp>
    </p:spTree>
    <p:extLst>
      <p:ext uri="{BB962C8B-B14F-4D97-AF65-F5344CB8AC3E}">
        <p14:creationId xmlns:p14="http://schemas.microsoft.com/office/powerpoint/2010/main" val="8894881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D4CD5-579F-D43E-4C9C-9B033A765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Ograničenja i budući razvoj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4DF18E04-9670-4444-9DC6-539F944653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990083"/>
              </p:ext>
            </p:extLst>
          </p:nvPr>
        </p:nvGraphicFramePr>
        <p:xfrm>
          <a:off x="1371600" y="1852048"/>
          <a:ext cx="9601200" cy="3886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82873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ECB0E0D-AC1B-4E83-84EA-237BFA206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6DCB3B1-E1A7-4510-831B-77C8EFF56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10132A3B-10CF-4EEB-BA1F-A63D2ED61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014E52ED-3C51-46E6-BE4B-14FFAB2C3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982D19-D6E3-C959-B302-93E32156E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0"/>
            <a:ext cx="5751537" cy="38485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cap="all"/>
              <a:t>Hvala na pažnji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116DDC6-8F07-46CC-8751-E5C9346B2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74964" y="2388358"/>
            <a:ext cx="0" cy="1856096"/>
          </a:xfrm>
          <a:prstGeom prst="line">
            <a:avLst/>
          </a:prstGeom>
          <a:ln w="25400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728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87242-7096-1982-CFB8-70A57D1A2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F7981-A242-951B-6D84-6F000E2F8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E9597D-E635-67D0-969F-92E476B1C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0532" y="0"/>
            <a:ext cx="12933063" cy="695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789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41FD0-F6B2-C2DF-EECF-9DDF8CB6B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2AE74-ACC4-D17E-9F29-001DC67E8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3F34BD-FA42-F0DD-E89F-CC88EA470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1819" y="0"/>
            <a:ext cx="129156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223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CFC86B-A87E-EE3C-C49B-FB9A6385F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4F82FC02-80DC-C271-98CC-4D6E0B293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CDE8542E-EBF6-7418-4EB4-5C9CE52E7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97023755-5F6E-0BA7-BF23-D7B606957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hr-HR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3F48FF9E-F3ED-F628-5A61-5E501CCDE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erson and person looking at a mural&#10;&#10;Description automatically generated">
            <a:extLst>
              <a:ext uri="{FF2B5EF4-FFF2-40B4-BE49-F238E27FC236}">
                <a16:creationId xmlns:a16="http://schemas.microsoft.com/office/drawing/2014/main" id="{0C735B76-328D-E238-CEE6-0A180D1EF2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 b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928F2FD3-4067-6FC4-4554-942B8C28CF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B2817BF4-0F38-16DA-238A-A6B875CF3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010" y="4333009"/>
            <a:ext cx="5268177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r-HR" sz="3600" cap="all" dirty="0">
                <a:solidFill>
                  <a:srgbClr val="FFFFFF"/>
                </a:solidFill>
              </a:rPr>
              <a:t>Postojeća Slična riješenja</a:t>
            </a:r>
            <a:endParaRPr lang="en-US" sz="3600" cap="all" dirty="0">
              <a:solidFill>
                <a:srgbClr val="FFFFFF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278122E-558F-8D20-191E-96FBB692F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652579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4A24F9-029E-8D42-389C-7D0E0EB00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600" cap="all"/>
              <a:t>Google Maps</a:t>
            </a:r>
            <a:endParaRPr lang="en-US" sz="3600" cap="all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98BD13D-A925-85C7-8583-8C2CB9957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75" y="1393388"/>
            <a:ext cx="6900380" cy="4071224"/>
          </a:xfrm>
          <a:prstGeom prst="rect">
            <a:avLst/>
          </a:prstGeom>
        </p:spPr>
      </p:pic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CF8AAA83-373D-ECDD-78DA-E3EE48F17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4686" y="2642501"/>
            <a:ext cx="3053039" cy="3931920"/>
          </a:xfrm>
        </p:spPr>
        <p:txBody>
          <a:bodyPr>
            <a:normAutofit/>
          </a:bodyPr>
          <a:lstStyle/>
          <a:p>
            <a:r>
              <a:rPr lang="hr-HR" dirty="0"/>
              <a:t>web aplikacija za navigaciju, pretraživanje lokacija i planiranje putovanja</a:t>
            </a:r>
          </a:p>
          <a:p>
            <a:endParaRPr lang="en-US" sz="1600" dirty="0"/>
          </a:p>
        </p:txBody>
      </p:sp>
      <p:sp>
        <p:nvSpPr>
          <p:cNvPr id="3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17582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630903-8761-9A5A-2225-20131B70A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cap="all"/>
              <a:t>Google Maps</a:t>
            </a:r>
            <a:endParaRPr lang="hr-HR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61F052A-466F-BCD1-EE4D-6979C0DB2A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2855592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8829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51A455-4330-6BA4-D88F-C73FC3147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C4F74-E7C9-8E5C-2013-DDAD0C950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100" cap="all" err="1"/>
              <a:t>tripadvisor</a:t>
            </a:r>
            <a:endParaRPr lang="en-US" sz="4100" cap="all"/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CE1A46F1-83B7-3239-E2C7-9116B8DC7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hr-HR"/>
              <a:t>web platforma za planiranje putovanja</a:t>
            </a:r>
          </a:p>
          <a:p>
            <a:r>
              <a:rPr lang="hr-HR"/>
              <a:t>uključuje recenzije, ocjene i preporuke o hotelima, restoranima, znamenitostima i turističkim aktivnostima širom svijeta</a:t>
            </a:r>
            <a:endParaRPr lang="en-US"/>
          </a:p>
        </p:txBody>
      </p:sp>
      <p:pic>
        <p:nvPicPr>
          <p:cNvPr id="6" name="Content Placeholder 5" descr="A screenshot of a website&#10;&#10;Description automatically generated">
            <a:extLst>
              <a:ext uri="{FF2B5EF4-FFF2-40B4-BE49-F238E27FC236}">
                <a16:creationId xmlns:a16="http://schemas.microsoft.com/office/drawing/2014/main" id="{D120340B-741E-9491-3EDE-0B8EB847B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1623421"/>
            <a:ext cx="6517065" cy="329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8257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ustom 10">
      <a:dk1>
        <a:sysClr val="windowText" lastClr="000000"/>
      </a:dk1>
      <a:lt1>
        <a:srgbClr val="EFEDE3"/>
      </a:lt1>
      <a:dk2>
        <a:srgbClr val="191B0E"/>
      </a:dk2>
      <a:lt2>
        <a:srgbClr val="EFEDE3"/>
      </a:lt2>
      <a:accent1>
        <a:srgbClr val="FEE5CD"/>
      </a:accent1>
      <a:accent2>
        <a:srgbClr val="FBAA5C"/>
      </a:accent2>
      <a:accent3>
        <a:srgbClr val="BC6003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3DEAAF8-36D0-4525-B71B-B77517A8DC0F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165</TotalTime>
  <Words>1451</Words>
  <Application>Microsoft Office PowerPoint</Application>
  <PresentationFormat>Widescreen</PresentationFormat>
  <Paragraphs>216</Paragraphs>
  <Slides>38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Aptos</vt:lpstr>
      <vt:lpstr>Arial</vt:lpstr>
      <vt:lpstr>Franklin Gothic Book</vt:lpstr>
      <vt:lpstr>Wingdings</vt:lpstr>
      <vt:lpstr>Crop</vt:lpstr>
      <vt:lpstr>HoodClassics</vt:lpstr>
      <vt:lpstr>Projektni zadatak</vt:lpstr>
      <vt:lpstr>PROJEKTNI ZADATAK</vt:lpstr>
      <vt:lpstr>PowerPoint Presentation</vt:lpstr>
      <vt:lpstr>PowerPoint Presentation</vt:lpstr>
      <vt:lpstr>Postojeća Slična riješenja</vt:lpstr>
      <vt:lpstr>Google Maps</vt:lpstr>
      <vt:lpstr>Google Maps</vt:lpstr>
      <vt:lpstr>tripadvisor</vt:lpstr>
      <vt:lpstr>tripadvisor</vt:lpstr>
      <vt:lpstr>funkcionalni zahtjevi</vt:lpstr>
      <vt:lpstr>FUNKCIONALNI ZAHTJEVI</vt:lpstr>
      <vt:lpstr>Funkcionalni zahtjevi visokog prioriteta</vt:lpstr>
      <vt:lpstr>Funkcionalni zahtjevi visokog prioriteta</vt:lpstr>
      <vt:lpstr>Dionici </vt:lpstr>
      <vt:lpstr>Aktori </vt:lpstr>
      <vt:lpstr>Aktori </vt:lpstr>
      <vt:lpstr>Arhitektura sustava</vt:lpstr>
      <vt:lpstr>Arhitektura sustava - Stil arhitekture  </vt:lpstr>
      <vt:lpstr>Arhitektura sustava – Baza podataka i pohrana  </vt:lpstr>
      <vt:lpstr>Arhitektura sustava – Mrežni protokoli  </vt:lpstr>
      <vt:lpstr>Arhitektura sustava – Najviša razina apstrakcije  </vt:lpstr>
      <vt:lpstr>PowerPoint Presentation</vt:lpstr>
      <vt:lpstr>UML dijagram aktivnosti</vt:lpstr>
      <vt:lpstr>Dijagram komponenata</vt:lpstr>
      <vt:lpstr>Dijagram razmještaja</vt:lpstr>
      <vt:lpstr>Ispitivanje komponenti</vt:lpstr>
      <vt:lpstr>Pronalaženje mjesta iz koordinata i obrnuto</vt:lpstr>
      <vt:lpstr>Ispitivanje sustava</vt:lpstr>
      <vt:lpstr>Register test</vt:lpstr>
      <vt:lpstr>PowerPoint Presentation</vt:lpstr>
      <vt:lpstr>Login test</vt:lpstr>
      <vt:lpstr>PowerPoint Presentation</vt:lpstr>
      <vt:lpstr>zaključak</vt:lpstr>
      <vt:lpstr>Ciljevi projekta</vt:lpstr>
      <vt:lpstr>Izazovi tijekom razvoja</vt:lpstr>
      <vt:lpstr>Ograničenja i budući razvoj</vt:lpstr>
      <vt:lpstr>Hvala na pažnji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Dora Strmečki</dc:creator>
  <cp:lastModifiedBy>Dora Strmečki</cp:lastModifiedBy>
  <cp:revision>35</cp:revision>
  <dcterms:created xsi:type="dcterms:W3CDTF">2025-01-25T18:45:21Z</dcterms:created>
  <dcterms:modified xsi:type="dcterms:W3CDTF">2025-01-25T21:31:15Z</dcterms:modified>
</cp:coreProperties>
</file>

<file path=docProps/thumbnail.jpeg>
</file>